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5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2" r:id="rId48"/>
    <p:sldId id="303" r:id="rId49"/>
    <p:sldId id="304" r:id="rId50"/>
    <p:sldId id="308" r:id="rId51"/>
    <p:sldId id="313" r:id="rId52"/>
    <p:sldId id="312" r:id="rId53"/>
    <p:sldId id="311" r:id="rId54"/>
    <p:sldId id="310" r:id="rId55"/>
    <p:sldId id="309" r:id="rId56"/>
    <p:sldId id="305" r:id="rId57"/>
    <p:sldId id="306" r:id="rId58"/>
    <p:sldId id="307" r:id="rId59"/>
    <p:sldId id="319" r:id="rId60"/>
    <p:sldId id="318" r:id="rId61"/>
    <p:sldId id="317" r:id="rId62"/>
    <p:sldId id="316" r:id="rId63"/>
    <p:sldId id="315" r:id="rId64"/>
    <p:sldId id="314" r:id="rId65"/>
    <p:sldId id="326" r:id="rId66"/>
    <p:sldId id="325" r:id="rId67"/>
    <p:sldId id="324" r:id="rId68"/>
    <p:sldId id="323" r:id="rId69"/>
    <p:sldId id="322" r:id="rId70"/>
    <p:sldId id="321" r:id="rId71"/>
    <p:sldId id="320" r:id="rId72"/>
    <p:sldId id="327" r:id="rId73"/>
    <p:sldId id="330" r:id="rId74"/>
    <p:sldId id="329" r:id="rId75"/>
    <p:sldId id="328" r:id="rId76"/>
    <p:sldId id="336" r:id="rId77"/>
    <p:sldId id="335" r:id="rId78"/>
    <p:sldId id="334" r:id="rId79"/>
    <p:sldId id="333" r:id="rId80"/>
    <p:sldId id="332" r:id="rId81"/>
    <p:sldId id="331" r:id="rId82"/>
    <p:sldId id="340" r:id="rId83"/>
    <p:sldId id="339" r:id="rId84"/>
    <p:sldId id="338" r:id="rId85"/>
    <p:sldId id="337" r:id="rId86"/>
    <p:sldId id="344" r:id="rId87"/>
    <p:sldId id="343" r:id="rId88"/>
    <p:sldId id="342" r:id="rId89"/>
    <p:sldId id="341" r:id="rId90"/>
    <p:sldId id="347" r:id="rId91"/>
    <p:sldId id="346" r:id="rId92"/>
    <p:sldId id="345" r:id="rId93"/>
    <p:sldId id="348" r:id="rId94"/>
    <p:sldId id="349" r:id="rId95"/>
    <p:sldId id="351" r:id="rId96"/>
    <p:sldId id="300"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AE1269B-F6C0-4219-9496-ECA2CDD714EA}" type="datetimeFigureOut">
              <a:rPr lang="en-US" smtClean="0"/>
              <a:t>11/8/2016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FD27CD-6AD6-4140-8475-A8BE99C7F71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1269B-F6C0-4219-9496-ECA2CDD714EA}"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1269B-F6C0-4219-9496-ECA2CDD714EA}"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1269B-F6C0-4219-9496-ECA2CDD714EA}"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1269B-F6C0-4219-9496-ECA2CDD714EA}"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AE1269B-F6C0-4219-9496-ECA2CDD714EA}"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D27CD-6AD6-4140-8475-A8BE99C7F71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E1269B-F6C0-4219-9496-ECA2CDD714EA}"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1269B-F6C0-4219-9496-ECA2CDD714EA}"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1269B-F6C0-4219-9496-ECA2CDD714EA}"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AE1269B-F6C0-4219-9496-ECA2CDD714EA}" type="datetimeFigureOut">
              <a:rPr lang="en-US" smtClean="0"/>
              <a:t>11/8/2016</a:t>
            </a:fld>
            <a:endParaRPr lang="en-US"/>
          </a:p>
        </p:txBody>
      </p:sp>
      <p:sp>
        <p:nvSpPr>
          <p:cNvPr id="7" name="Slide Number Placeholder 6"/>
          <p:cNvSpPr>
            <a:spLocks noGrp="1"/>
          </p:cNvSpPr>
          <p:nvPr>
            <p:ph type="sldNum" sz="quarter" idx="12"/>
          </p:nvPr>
        </p:nvSpPr>
        <p:spPr/>
        <p:txBody>
          <a:bodyPr/>
          <a:lstStyle/>
          <a:p>
            <a:fld id="{E1FD27CD-6AD6-4140-8475-A8BE99C7F71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1269B-F6C0-4219-9496-ECA2CDD714EA}" type="datetimeFigureOut">
              <a:rPr lang="en-US" smtClean="0"/>
              <a:t>11/8/2016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1FD27CD-6AD6-4140-8475-A8BE99C7F7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AE1269B-F6C0-4219-9496-ECA2CDD714EA}" type="datetimeFigureOut">
              <a:rPr lang="en-US" smtClean="0"/>
              <a:t>11/8/2016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FD27CD-6AD6-4140-8475-A8BE99C7F7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764704"/>
            <a:ext cx="1970322" cy="1130840"/>
          </a:xfrm>
          <a:prstGeom prst="rect">
            <a:avLst/>
          </a:prstGeom>
        </p:spPr>
      </p:pic>
      <p:sp>
        <p:nvSpPr>
          <p:cNvPr id="6" name="Rectangle 5"/>
          <p:cNvSpPr/>
          <p:nvPr/>
        </p:nvSpPr>
        <p:spPr>
          <a:xfrm>
            <a:off x="4746817" y="2276872"/>
            <a:ext cx="3348880" cy="3077766"/>
          </a:xfrm>
          <a:prstGeom prst="rect">
            <a:avLst/>
          </a:prstGeom>
        </p:spPr>
        <p:txBody>
          <a:bodyPr wrap="square">
            <a:spAutoFit/>
          </a:bodyPr>
          <a:lstStyle/>
          <a:p>
            <a:pPr algn="ctr">
              <a:lnSpc>
                <a:spcPct val="200000"/>
              </a:lnSpc>
            </a:pPr>
            <a:r>
              <a:rPr lang="fa-IR" sz="4400" dirty="0" smtClean="0">
                <a:latin typeface="IranNastaliq" pitchFamily="18" charset="0"/>
                <a:cs typeface="IranNastaliq" pitchFamily="18" charset="0"/>
              </a:rPr>
              <a:t>به نام آنکه هستی نام از او یافت </a:t>
            </a:r>
          </a:p>
          <a:p>
            <a:pPr algn="ctr">
              <a:lnSpc>
                <a:spcPct val="200000"/>
              </a:lnSpc>
            </a:pPr>
            <a:r>
              <a:rPr lang="fa-IR" sz="4400" dirty="0" smtClean="0">
                <a:latin typeface="IranNastaliq" pitchFamily="18" charset="0"/>
                <a:cs typeface="IranNastaliq" pitchFamily="18" charset="0"/>
              </a:rPr>
              <a:t>فلک جنبش زمین آرام از او یافت</a:t>
            </a:r>
          </a:p>
          <a:p>
            <a:r>
              <a:rPr lang="fa-IR" dirty="0" smtClean="0"/>
              <a:t> </a:t>
            </a:r>
            <a:endParaRPr lang="fa-IR" dirty="0"/>
          </a:p>
        </p:txBody>
      </p:sp>
    </p:spTree>
    <p:extLst>
      <p:ext uri="{BB962C8B-B14F-4D97-AF65-F5344CB8AC3E}">
        <p14:creationId xmlns:p14="http://schemas.microsoft.com/office/powerpoint/2010/main" val="1799234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758" y="692696"/>
            <a:ext cx="7946682" cy="6827510"/>
          </a:xfrm>
          <a:prstGeom prst="rect">
            <a:avLst/>
          </a:prstGeom>
        </p:spPr>
        <p:txBody>
          <a:bodyPr wrap="square">
            <a:spAutoFit/>
          </a:bodyPr>
          <a:lstStyle/>
          <a:p>
            <a:pPr algn="just" rtl="1">
              <a:lnSpc>
                <a:spcPct val="150000"/>
              </a:lnSpc>
              <a:spcAft>
                <a:spcPts val="1000"/>
              </a:spcAft>
            </a:pPr>
            <a:r>
              <a:rPr lang="fa-IR" dirty="0" smtClean="0">
                <a:effectLst/>
                <a:latin typeface="Calibri"/>
                <a:ea typeface="Calibri"/>
                <a:cs typeface="B Lotus"/>
              </a:rPr>
              <a:t> </a:t>
            </a:r>
            <a:r>
              <a:rPr lang="fa-IR" sz="2400" dirty="0" smtClean="0">
                <a:effectLst/>
                <a:latin typeface="Calibri"/>
                <a:ea typeface="Calibri"/>
                <a:cs typeface="B Lotus"/>
              </a:rPr>
              <a:t>6)شرکت نسبی(ماده 183 ق ت)</a:t>
            </a:r>
          </a:p>
          <a:p>
            <a:pPr algn="just" rtl="1">
              <a:lnSpc>
                <a:spcPct val="150000"/>
              </a:lnSpc>
              <a:spcAft>
                <a:spcPts val="1000"/>
              </a:spcAft>
            </a:pPr>
            <a:r>
              <a:rPr lang="fa-IR" sz="2400" dirty="0" smtClean="0">
                <a:effectLst/>
                <a:latin typeface="Calibri"/>
                <a:ea typeface="Calibri"/>
                <a:cs typeface="B Lotus"/>
              </a:rPr>
              <a:t>شرکتی است که برای امور تجارتی تحت اسم مخصوص بین 2 یا چند نفر تشکیل و مسئولیت هریک از شرکا به نسبت سرمایه ای که در شرکت گذاشته است</a:t>
            </a:r>
          </a:p>
          <a:p>
            <a:pPr algn="just" rtl="1">
              <a:lnSpc>
                <a:spcPct val="150000"/>
              </a:lnSpc>
              <a:spcAft>
                <a:spcPts val="1000"/>
              </a:spcAft>
            </a:pPr>
            <a:r>
              <a:rPr lang="fa-IR" sz="2400" dirty="0" smtClean="0">
                <a:effectLst/>
                <a:latin typeface="Calibri"/>
                <a:ea typeface="Calibri"/>
                <a:cs typeface="B Lotus"/>
              </a:rPr>
              <a:t>7)شرکت تعاونی تولید ومصرف(ماده 190 ق ت)</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شرکت تعاونی تولید شرکتی است که بین عده ای از ارباب حرف تشکیل می شود و شرکا مشاغل خود را برای تولید وفروش اشیاء یا اجناس به کار می برند.</a:t>
            </a:r>
          </a:p>
          <a:p>
            <a:pPr algn="just" rtl="1">
              <a:lnSpc>
                <a:spcPct val="150000"/>
              </a:lnSpc>
              <a:spcAft>
                <a:spcPts val="1000"/>
              </a:spcAft>
            </a:pPr>
            <a:r>
              <a:rPr lang="fa-IR" sz="2400" dirty="0" smtClean="0">
                <a:latin typeface="Calibri"/>
                <a:ea typeface="Calibri"/>
                <a:cs typeface="Arial"/>
              </a:rPr>
              <a:t>شرکت تعاونی مصرف شرکتی است که برای مقاصد ذیل تشکیل میشود:</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فروش اجناس لازمه برای مصارف زندگانی اعم از اینکه اجناس مزبوره را شرکا ایجاد یا خرید کرده باشد.</a:t>
            </a:r>
            <a:endParaRPr lang="en-US" sz="2400" dirty="0">
              <a:effectLst/>
              <a:latin typeface="Calibri"/>
              <a:ea typeface="Calibri"/>
              <a:cs typeface="Arial"/>
            </a:endParaRPr>
          </a:p>
        </p:txBody>
      </p:sp>
    </p:spTree>
    <p:extLst>
      <p:ext uri="{BB962C8B-B14F-4D97-AF65-F5344CB8AC3E}">
        <p14:creationId xmlns:p14="http://schemas.microsoft.com/office/powerpoint/2010/main" val="298077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08720"/>
            <a:ext cx="8328846" cy="5437386"/>
          </a:xfrm>
          <a:prstGeom prst="rect">
            <a:avLst/>
          </a:prstGeom>
        </p:spPr>
        <p:txBody>
          <a:bodyPr wrap="square">
            <a:spAutoFit/>
          </a:bodyPr>
          <a:lstStyle/>
          <a:p>
            <a:pPr algn="just" rtl="1">
              <a:spcAft>
                <a:spcPts val="1000"/>
              </a:spcAft>
            </a:pPr>
            <a:r>
              <a:rPr lang="fa-IR" sz="2400" b="1" dirty="0" smtClean="0">
                <a:solidFill>
                  <a:srgbClr val="FF0000"/>
                </a:solidFill>
                <a:effectLst/>
                <a:latin typeface="Calibri"/>
                <a:ea typeface="Calibri"/>
                <a:cs typeface="B Mitra" pitchFamily="2" charset="-78"/>
              </a:rPr>
              <a:t>ارکان تصمیم گیرنده در شرکت ها</a:t>
            </a:r>
          </a:p>
          <a:p>
            <a:pPr algn="just" rtl="1">
              <a:spcAft>
                <a:spcPts val="1000"/>
              </a:spcAft>
            </a:pPr>
            <a:endParaRPr lang="fa-IR" sz="2400" b="1" dirty="0" smtClean="0">
              <a:solidFill>
                <a:srgbClr val="FF0000"/>
              </a:solidFill>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الف)1)مجامع عمومی </a:t>
            </a:r>
          </a:p>
          <a:p>
            <a:pPr algn="just" rtl="1">
              <a:spcAft>
                <a:spcPts val="1000"/>
              </a:spcAft>
            </a:pPr>
            <a:r>
              <a:rPr lang="fa-IR" sz="2400" dirty="0" smtClean="0">
                <a:latin typeface="Calibri"/>
                <a:ea typeface="Calibri"/>
                <a:cs typeface="B Mitra" pitchFamily="2" charset="-78"/>
              </a:rPr>
              <a:t>                                  1  </a:t>
            </a:r>
            <a:r>
              <a:rPr lang="fa-IR" sz="2400" dirty="0" smtClean="0">
                <a:effectLst/>
                <a:latin typeface="Calibri"/>
                <a:ea typeface="Calibri"/>
                <a:cs typeface="B Mitra" pitchFamily="2" charset="-78"/>
              </a:rPr>
              <a:t>)مجمع عمومی موسسین:اولین اجتماع صاحبان سهام </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در شرکت ها برای تصویب اساسنامه وتعیین مدیر یا</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بازرسان مجمع عمومی موسس نام دارد. این مجمع فقط       </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فقط یک بار وقبل از تشکیل شرکت تشکیل می شود.</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a:t>
            </a:r>
            <a:r>
              <a:rPr lang="fa-IR" sz="2400" dirty="0">
                <a:latin typeface="Calibri"/>
                <a:ea typeface="Calibri"/>
                <a:cs typeface="B Mitra" pitchFamily="2" charset="-78"/>
              </a:rPr>
              <a:t> </a:t>
            </a:r>
            <a:r>
              <a:rPr lang="fa-IR" sz="2400" dirty="0" smtClean="0">
                <a:latin typeface="Calibri"/>
                <a:ea typeface="Calibri"/>
                <a:cs typeface="B Mitra" pitchFamily="2" charset="-78"/>
              </a:rPr>
              <a:t>             </a:t>
            </a:r>
            <a:r>
              <a:rPr lang="fa-IR" sz="2400" dirty="0" smtClean="0">
                <a:effectLst/>
                <a:latin typeface="Calibri"/>
                <a:ea typeface="Calibri"/>
                <a:cs typeface="B Mitra" pitchFamily="2" charset="-78"/>
              </a:rPr>
              <a:t>   2) مجمع عمومی عادی:اجتماع سالیانه صاحبان سهام </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برای تصویب صاحب ها وترازنامه ها و تخصیص</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سود وزیان، تعیین مدیر یا مدیران و بازرسان مجمع </a:t>
            </a:r>
            <a:endParaRPr lang="en-US" sz="2400" dirty="0" smtClean="0">
              <a:effectLst/>
              <a:latin typeface="Calibri"/>
              <a:ea typeface="Calibri"/>
              <a:cs typeface="B Mitra" pitchFamily="2" charset="-78"/>
            </a:endParaRPr>
          </a:p>
          <a:p>
            <a:pPr algn="just" rtl="1">
              <a:spcAft>
                <a:spcPts val="1000"/>
              </a:spcAft>
            </a:pPr>
            <a:r>
              <a:rPr lang="fa-IR" sz="2400" dirty="0" smtClean="0">
                <a:effectLst/>
                <a:latin typeface="Calibri"/>
                <a:ea typeface="Calibri"/>
                <a:cs typeface="B Mitra" pitchFamily="2" charset="-78"/>
              </a:rPr>
              <a:t>                          عمومی عادی نام دارد.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2857040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92696"/>
            <a:ext cx="7884368" cy="5904180"/>
          </a:xfrm>
          <a:prstGeom prst="rect">
            <a:avLst/>
          </a:prstGeom>
        </p:spPr>
        <p:txBody>
          <a:bodyPr wrap="square">
            <a:spAutoFit/>
          </a:bodyPr>
          <a:lstStyle/>
          <a:p>
            <a:pPr algn="just" rtl="1">
              <a:lnSpc>
                <a:spcPct val="200000"/>
              </a:lnSpc>
              <a:spcAft>
                <a:spcPts val="1000"/>
              </a:spcAft>
            </a:pPr>
            <a:r>
              <a:rPr lang="fa-IR" sz="2400" b="1" dirty="0" smtClean="0">
                <a:effectLst/>
                <a:latin typeface="Calibri"/>
                <a:ea typeface="Calibri"/>
                <a:cs typeface="B Lotus"/>
              </a:rPr>
              <a:t>  2)مجامع فوق العاده</a:t>
            </a:r>
          </a:p>
          <a:p>
            <a:pPr algn="just" rtl="1">
              <a:lnSpc>
                <a:spcPct val="200000"/>
              </a:lnSpc>
              <a:spcAft>
                <a:spcPts val="1000"/>
              </a:spcAft>
            </a:pPr>
            <a:r>
              <a:rPr lang="fa-IR" sz="2400" dirty="0" smtClean="0">
                <a:effectLst/>
                <a:latin typeface="Calibri"/>
                <a:ea typeface="Calibri"/>
                <a:cs typeface="B Lotus"/>
              </a:rPr>
              <a:t>هرگاه مورد فوق العاده ای برای شرکت پیش می آید مجمع عمومی فوق العاده تشکیل می شود که عبارتند از:</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1)تغییرات در اساسنامه یاالحاق یا حذف چند موارد از آن</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2)افزایش یا کاهش سرمایه شرکت</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3)تنظیم اساسنامه جدید یا تبدیل نوع شرکت</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4)انحلال شرکت قبل از موعد</a:t>
            </a:r>
            <a:endParaRPr lang="en-US" sz="2400" dirty="0">
              <a:effectLst/>
              <a:latin typeface="Calibri"/>
              <a:ea typeface="Calibri"/>
              <a:cs typeface="Arial"/>
            </a:endParaRPr>
          </a:p>
        </p:txBody>
      </p:sp>
    </p:spTree>
    <p:extLst>
      <p:ext uri="{BB962C8B-B14F-4D97-AF65-F5344CB8AC3E}">
        <p14:creationId xmlns:p14="http://schemas.microsoft.com/office/powerpoint/2010/main" val="54821262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548680"/>
            <a:ext cx="7380312" cy="6514604"/>
          </a:xfrm>
          <a:prstGeom prst="rect">
            <a:avLst/>
          </a:prstGeom>
        </p:spPr>
        <p:txBody>
          <a:bodyPr wrap="square">
            <a:spAutoFit/>
          </a:bodyPr>
          <a:lstStyle/>
          <a:p>
            <a:pPr algn="just" rtl="1">
              <a:lnSpc>
                <a:spcPct val="200000"/>
              </a:lnSpc>
              <a:spcAft>
                <a:spcPts val="1000"/>
              </a:spcAft>
            </a:pPr>
            <a:r>
              <a:rPr lang="fa-IR" sz="2400" b="1" dirty="0" smtClean="0">
                <a:effectLst/>
                <a:latin typeface="Calibri"/>
                <a:ea typeface="Calibri"/>
                <a:cs typeface="B Mitra" pitchFamily="2" charset="-78"/>
              </a:rPr>
              <a:t>ب)مدیر عامل </a:t>
            </a:r>
            <a:endParaRPr lang="en-US" sz="2400" b="1" dirty="0" smtClean="0">
              <a:effectLst/>
              <a:latin typeface="Calibri"/>
              <a:ea typeface="Calibri"/>
              <a:cs typeface="B Mitra" pitchFamily="2" charset="-78"/>
            </a:endParaRPr>
          </a:p>
          <a:p>
            <a:pPr algn="just" rtl="1">
              <a:lnSpc>
                <a:spcPct val="200000"/>
              </a:lnSpc>
              <a:spcAft>
                <a:spcPts val="1000"/>
              </a:spcAft>
            </a:pPr>
            <a:r>
              <a:rPr lang="fa-IR" sz="2400" dirty="0" smtClean="0">
                <a:effectLst/>
                <a:latin typeface="Calibri"/>
                <a:ea typeface="Calibri"/>
                <a:cs typeface="B Mitra" pitchFamily="2" charset="-78"/>
              </a:rPr>
              <a:t>+مدیر عامل در اکثر شرکت ها به مدت 2سال توسط هیئت مدیران منتخب انتخاب می گردد مدیر عامل هم می توان هم از داخل هیئت مدیر و هم خارج از هیت مدیره انتخاب نمود</a:t>
            </a:r>
            <a:endParaRPr lang="en-US" sz="2400" dirty="0" smtClean="0">
              <a:effectLst/>
              <a:latin typeface="Calibri"/>
              <a:ea typeface="Calibri"/>
              <a:cs typeface="B Mitra" pitchFamily="2" charset="-78"/>
            </a:endParaRPr>
          </a:p>
          <a:p>
            <a:pPr algn="just" rtl="1">
              <a:lnSpc>
                <a:spcPct val="200000"/>
              </a:lnSpc>
              <a:spcAft>
                <a:spcPts val="1000"/>
              </a:spcAft>
            </a:pPr>
            <a:r>
              <a:rPr lang="fa-IR" sz="2400" dirty="0" smtClean="0">
                <a:effectLst/>
                <a:latin typeface="Calibri"/>
                <a:ea typeface="Calibri"/>
                <a:cs typeface="B Mitra" pitchFamily="2" charset="-78"/>
              </a:rPr>
              <a:t>ج)هیئت مدیره</a:t>
            </a:r>
            <a:endParaRPr lang="en-US" sz="2400" dirty="0" smtClean="0">
              <a:effectLst/>
              <a:latin typeface="Calibri"/>
              <a:ea typeface="Calibri"/>
              <a:cs typeface="B Mitra" pitchFamily="2" charset="-78"/>
            </a:endParaRPr>
          </a:p>
          <a:p>
            <a:pPr algn="just" rtl="1">
              <a:lnSpc>
                <a:spcPct val="200000"/>
              </a:lnSpc>
              <a:spcAft>
                <a:spcPts val="1000"/>
              </a:spcAft>
            </a:pPr>
            <a:r>
              <a:rPr lang="fa-IR" sz="2400" dirty="0" smtClean="0">
                <a:effectLst/>
                <a:latin typeface="Calibri"/>
                <a:ea typeface="Calibri"/>
                <a:cs typeface="B Mitra" pitchFamily="2" charset="-78"/>
              </a:rPr>
              <a:t>+هیئت مدیره از بین صاحبان سهام منتخب شده وکلا یا بعضا قابل عزل می باشند اداره خواهد شد.</a:t>
            </a:r>
            <a:endParaRPr lang="en-US" sz="2400" dirty="0" smtClean="0">
              <a:effectLst/>
              <a:latin typeface="Calibri"/>
              <a:ea typeface="Calibri"/>
              <a:cs typeface="B Mitra" pitchFamily="2" charset="-78"/>
            </a:endParaRPr>
          </a:p>
          <a:p>
            <a:pPr algn="just" rtl="1">
              <a:lnSpc>
                <a:spcPct val="200000"/>
              </a:lnSpc>
              <a:spcAft>
                <a:spcPts val="1000"/>
              </a:spcAft>
            </a:pPr>
            <a:r>
              <a:rPr lang="fa-IR" sz="2400" dirty="0" smtClean="0">
                <a:effectLst/>
                <a:latin typeface="Calibri"/>
                <a:ea typeface="Calibri"/>
                <a:cs typeface="B Mitra" pitchFamily="2" charset="-78"/>
              </a:rPr>
              <a:t>عده اعضای هیئت مدیره در شرکت های سهامی عمومی نباید از5نفر کمتر باشد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1227277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39" y="836712"/>
            <a:ext cx="7488832" cy="4909036"/>
          </a:xfrm>
          <a:prstGeom prst="rect">
            <a:avLst/>
          </a:prstGeom>
        </p:spPr>
        <p:txBody>
          <a:bodyPr wrap="square">
            <a:spAutoFit/>
          </a:bodyPr>
          <a:lstStyle/>
          <a:p>
            <a:pPr algn="just" rtl="1">
              <a:lnSpc>
                <a:spcPct val="200000"/>
              </a:lnSpc>
              <a:spcAft>
                <a:spcPts val="1000"/>
              </a:spcAft>
            </a:pPr>
            <a:r>
              <a:rPr lang="fa-IR" sz="2400" dirty="0" smtClean="0">
                <a:effectLst/>
                <a:latin typeface="Calibri"/>
                <a:ea typeface="Calibri"/>
                <a:cs typeface="B Lotus"/>
              </a:rPr>
              <a:t>+مدیران شرکت توسط مجمع عمومی موسس و مجموع عمومی عادی انتخاب می شوند.</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+مدت مدیریت مدیران در اساسنامه معین می شود لیکن این مدت از2سال تجاوز نخواهد کرد.</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+انتخاب مجدد مدیران بلامانع است.</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+اشخاص حقوقی را نیز می توان به مدیریت شرکت انتخاب نمود.</a:t>
            </a:r>
            <a:endParaRPr lang="en-US" sz="2400" dirty="0">
              <a:effectLst/>
              <a:latin typeface="Calibri"/>
              <a:ea typeface="Calibri"/>
              <a:cs typeface="Arial"/>
            </a:endParaRPr>
          </a:p>
        </p:txBody>
      </p:sp>
    </p:spTree>
    <p:extLst>
      <p:ext uri="{BB962C8B-B14F-4D97-AF65-F5344CB8AC3E}">
        <p14:creationId xmlns:p14="http://schemas.microsoft.com/office/powerpoint/2010/main" val="393307685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124744"/>
            <a:ext cx="7344816" cy="4042132"/>
          </a:xfrm>
          <a:prstGeom prst="rect">
            <a:avLst/>
          </a:prstGeom>
        </p:spPr>
        <p:txBody>
          <a:bodyPr wrap="square">
            <a:spAutoFit/>
          </a:bodyPr>
          <a:lstStyle/>
          <a:p>
            <a:pPr lvl="0" algn="just" rtl="1">
              <a:lnSpc>
                <a:spcPct val="200000"/>
              </a:lnSpc>
              <a:spcAft>
                <a:spcPts val="1000"/>
              </a:spcAft>
            </a:pPr>
            <a:r>
              <a:rPr lang="fa-IR" dirty="0" smtClean="0">
                <a:effectLst/>
                <a:latin typeface="Calibri"/>
                <a:ea typeface="Calibri"/>
                <a:cs typeface="B Lotus"/>
              </a:rPr>
              <a:t> </a:t>
            </a:r>
            <a:r>
              <a:rPr lang="fa-IR" sz="2400" dirty="0" smtClean="0">
                <a:solidFill>
                  <a:prstClr val="black"/>
                </a:solidFill>
                <a:latin typeface="Calibri"/>
                <a:ea typeface="Calibri"/>
                <a:cs typeface="B Lotus"/>
              </a:rPr>
              <a:t>+</a:t>
            </a:r>
            <a:r>
              <a:rPr lang="fa-IR" sz="2400" dirty="0">
                <a:solidFill>
                  <a:prstClr val="black"/>
                </a:solidFill>
                <a:latin typeface="Calibri"/>
                <a:ea typeface="Calibri"/>
                <a:cs typeface="B Mitra" pitchFamily="2" charset="-78"/>
              </a:rPr>
              <a:t>شخص حقوقی عضو هیات مدیره می تواند نماینده ی خود را عزل کند.</a:t>
            </a:r>
            <a:endParaRPr lang="en-US" sz="2400" dirty="0">
              <a:solidFill>
                <a:prstClr val="black"/>
              </a:solidFill>
              <a:latin typeface="Calibri"/>
              <a:ea typeface="Calibri"/>
              <a:cs typeface="B Mitra" pitchFamily="2" charset="-78"/>
            </a:endParaRPr>
          </a:p>
          <a:p>
            <a:pPr lvl="0" algn="just" rtl="1">
              <a:lnSpc>
                <a:spcPct val="200000"/>
              </a:lnSpc>
              <a:spcAft>
                <a:spcPts val="1000"/>
              </a:spcAft>
            </a:pPr>
            <a:r>
              <a:rPr lang="fa-IR" sz="2400" dirty="0">
                <a:solidFill>
                  <a:prstClr val="black"/>
                </a:solidFill>
                <a:latin typeface="Calibri"/>
                <a:ea typeface="Calibri"/>
                <a:cs typeface="B Mitra" pitchFamily="2" charset="-78"/>
              </a:rPr>
              <a:t>+هیئت مدیره در اولین جلسه ی خود از بین اعضای هیات یک رئیس و یک نائب رئیس که باید شخص حقیقی باشند برای هیئت مدیره تعیین نماید.</a:t>
            </a:r>
            <a:endParaRPr lang="en-US" sz="2400" dirty="0">
              <a:solidFill>
                <a:prstClr val="black"/>
              </a:solidFill>
              <a:latin typeface="Calibri"/>
              <a:ea typeface="Calibri"/>
              <a:cs typeface="B Mitra" pitchFamily="2" charset="-78"/>
            </a:endParaRPr>
          </a:p>
          <a:p>
            <a:pPr algn="just" rtl="1">
              <a:lnSpc>
                <a:spcPct val="200000"/>
              </a:lnSpc>
              <a:spcAft>
                <a:spcPts val="1000"/>
              </a:spcAft>
            </a:pPr>
            <a:r>
              <a:rPr lang="fa-IR" sz="2400" dirty="0" smtClean="0">
                <a:effectLst/>
                <a:latin typeface="Calibri"/>
                <a:ea typeface="Calibri"/>
                <a:cs typeface="B Mitra" pitchFamily="2" charset="-78"/>
              </a:rPr>
              <a:t>+هیئت مدیره باید اقلا یک نفر شخص حقیقی را به مدیریت عامل شرکت برگزیند و حدود اختیارات ومدت تصدی و حق الزحمه همه او را تعیین کند.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20389277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620688"/>
            <a:ext cx="7632848" cy="5293757"/>
          </a:xfrm>
          <a:prstGeom prst="rect">
            <a:avLst/>
          </a:prstGeom>
        </p:spPr>
        <p:txBody>
          <a:bodyPr wrap="square">
            <a:spAutoFit/>
          </a:bodyPr>
          <a:lstStyle/>
          <a:p>
            <a:pPr algn="just" rtl="1">
              <a:lnSpc>
                <a:spcPct val="150000"/>
              </a:lnSpc>
              <a:spcAft>
                <a:spcPts val="1000"/>
              </a:spcAft>
            </a:pPr>
            <a:r>
              <a:rPr lang="fa-IR" sz="2400" b="1" dirty="0" smtClean="0">
                <a:effectLst/>
                <a:latin typeface="Calibri"/>
                <a:ea typeface="Calibri"/>
                <a:cs typeface="B Lotus"/>
              </a:rPr>
              <a:t>+وظیفه مدیرعامل</a:t>
            </a:r>
            <a:endParaRPr lang="en-US" sz="2400" b="1"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1)ارائه خدمات مشورتی به هیئت مدیره</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2)تصویب نهایی نمودارسازمانی</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3)اجرای کلیه مصوبات هیئت مدیره</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4)به تصویب رساندن وانتشار روش های اجرایی ونظامنامه کیفیت</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5)انجام بازنگری به موقع روش های اجرایی و نظامنامه کیفیت</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6)انجام هماهنگی های لازم در راستای ممیزی های داخلی وخارجی وحمایت مستمر از ممیزان داخلی شرکت</a:t>
            </a:r>
            <a:endParaRPr lang="en-US" sz="2400" dirty="0">
              <a:effectLst/>
              <a:latin typeface="Calibri"/>
              <a:ea typeface="Calibri"/>
              <a:cs typeface="Arial"/>
            </a:endParaRPr>
          </a:p>
        </p:txBody>
      </p:sp>
    </p:spTree>
    <p:extLst>
      <p:ext uri="{BB962C8B-B14F-4D97-AF65-F5344CB8AC3E}">
        <p14:creationId xmlns:p14="http://schemas.microsoft.com/office/powerpoint/2010/main" val="79387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3970" y="692696"/>
            <a:ext cx="7632848" cy="5037276"/>
          </a:xfrm>
          <a:prstGeom prst="rect">
            <a:avLst/>
          </a:prstGeom>
        </p:spPr>
        <p:txBody>
          <a:bodyPr wrap="square">
            <a:spAutoFit/>
          </a:bodyPr>
          <a:lstStyle/>
          <a:p>
            <a:pPr lvl="0" algn="just" rtl="1">
              <a:lnSpc>
                <a:spcPct val="200000"/>
              </a:lnSpc>
              <a:spcAft>
                <a:spcPts val="1000"/>
              </a:spcAft>
            </a:pPr>
            <a:r>
              <a:rPr lang="fa-IR" sz="2400" dirty="0" smtClean="0">
                <a:solidFill>
                  <a:prstClr val="black"/>
                </a:solidFill>
                <a:latin typeface="Calibri"/>
                <a:ea typeface="Calibri"/>
                <a:cs typeface="B Lotus"/>
              </a:rPr>
              <a:t>7)مسئولیت </a:t>
            </a:r>
            <a:r>
              <a:rPr lang="fa-IR" sz="2400" dirty="0">
                <a:solidFill>
                  <a:prstClr val="black"/>
                </a:solidFill>
                <a:latin typeface="Calibri"/>
                <a:ea typeface="Calibri"/>
                <a:cs typeface="B Lotus"/>
              </a:rPr>
              <a:t>هدایت ورهبری کارخانه برای نیل به اهداف تنظیم ده براساس خط مشی شرکت برنامه های تصویبی، روش های اجرایی ودستورالعمل </a:t>
            </a:r>
            <a:r>
              <a:rPr lang="fa-IR" sz="2400" dirty="0" smtClean="0">
                <a:solidFill>
                  <a:prstClr val="black"/>
                </a:solidFill>
                <a:latin typeface="Calibri"/>
                <a:ea typeface="Calibri"/>
                <a:cs typeface="B Lotus"/>
              </a:rPr>
              <a:t>ها</a:t>
            </a:r>
          </a:p>
          <a:p>
            <a:pPr algn="just" rtl="1">
              <a:lnSpc>
                <a:spcPct val="200000"/>
              </a:lnSpc>
              <a:spcAft>
                <a:spcPts val="1000"/>
              </a:spcAft>
            </a:pPr>
            <a:r>
              <a:rPr lang="fa-IR" sz="2400" dirty="0" smtClean="0">
                <a:effectLst/>
                <a:latin typeface="Calibri"/>
                <a:ea typeface="Calibri"/>
                <a:cs typeface="B Lotus"/>
              </a:rPr>
              <a:t> 8)تصویب احکام انتصاب کلیه مشاغل</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9)ارائه گزارشات مورد نیاز به هیئت مدیره</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10)انجام سایر وظایف محوله از طرف هیئت مدیره</a:t>
            </a:r>
            <a:endParaRPr lang="en-US" sz="2400" dirty="0" smtClean="0">
              <a:effectLst/>
              <a:latin typeface="Calibri"/>
              <a:ea typeface="Calibri"/>
              <a:cs typeface="Arial"/>
            </a:endParaRPr>
          </a:p>
          <a:p>
            <a:pPr lvl="0" algn="just" rtl="1">
              <a:lnSpc>
                <a:spcPct val="200000"/>
              </a:lnSpc>
              <a:spcAft>
                <a:spcPts val="1000"/>
              </a:spcAft>
            </a:pPr>
            <a:endParaRPr lang="en-US" sz="2400" dirty="0">
              <a:solidFill>
                <a:prstClr val="black"/>
              </a:solidFill>
              <a:latin typeface="Calibri"/>
              <a:ea typeface="Calibri"/>
              <a:cs typeface="Arial"/>
            </a:endParaRPr>
          </a:p>
        </p:txBody>
      </p:sp>
    </p:spTree>
    <p:extLst>
      <p:ext uri="{BB962C8B-B14F-4D97-AF65-F5344CB8AC3E}">
        <p14:creationId xmlns:p14="http://schemas.microsoft.com/office/powerpoint/2010/main" val="320508327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390" y="692696"/>
            <a:ext cx="7900424" cy="5647700"/>
          </a:xfrm>
          <a:prstGeom prst="rect">
            <a:avLst/>
          </a:prstGeom>
        </p:spPr>
        <p:txBody>
          <a:bodyPr wrap="square">
            <a:spAutoFit/>
          </a:bodyPr>
          <a:lstStyle/>
          <a:p>
            <a:pPr algn="just" rtl="1">
              <a:lnSpc>
                <a:spcPct val="200000"/>
              </a:lnSpc>
              <a:spcAft>
                <a:spcPts val="1000"/>
              </a:spcAft>
            </a:pPr>
            <a:r>
              <a:rPr lang="fa-IR" sz="2400" b="1" dirty="0" smtClean="0">
                <a:effectLst/>
                <a:latin typeface="Calibri"/>
                <a:ea typeface="Calibri"/>
                <a:cs typeface="B Lotus"/>
              </a:rPr>
              <a:t> د)بازرسان</a:t>
            </a:r>
            <a:endParaRPr lang="en-US" sz="2400" b="1"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1)مجمع عمومی در هر سال یک یا چند بازرسی انتخاب می کند تا برطبق این قانون به وظایف خود عمل کند. انتخاب محدود بازرسی یا بازرسان بلا مانع است</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2)مجمع باید یک یا چند بازرسی علی البدل نیز انتخاب کند تا در مدت معذوریت یا فوت یا استعفا یا عدم قبول سمت توسط بازرسی اصلی جهت انجام وظایف بازرسی کل دعوت نماید</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3)اشخاصی ذیل نمی توانند به سمت بازرسی انتخاب شوند</a:t>
            </a:r>
            <a:endParaRPr lang="en-US" sz="2400" dirty="0">
              <a:effectLst/>
              <a:latin typeface="Calibri"/>
              <a:ea typeface="Calibri"/>
              <a:cs typeface="Arial"/>
            </a:endParaRPr>
          </a:p>
        </p:txBody>
      </p:sp>
    </p:spTree>
    <p:extLst>
      <p:ext uri="{BB962C8B-B14F-4D97-AF65-F5344CB8AC3E}">
        <p14:creationId xmlns:p14="http://schemas.microsoft.com/office/powerpoint/2010/main" val="76293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6360" y="1196752"/>
            <a:ext cx="7344816" cy="4355038"/>
          </a:xfrm>
          <a:prstGeom prst="rect">
            <a:avLst/>
          </a:prstGeom>
        </p:spPr>
        <p:txBody>
          <a:bodyPr wrap="square">
            <a:spAutoFit/>
          </a:bodyPr>
          <a:lstStyle/>
          <a:p>
            <a:pPr lvl="0" algn="just" rtl="1">
              <a:lnSpc>
                <a:spcPct val="150000"/>
              </a:lnSpc>
              <a:spcAft>
                <a:spcPts val="1000"/>
              </a:spcAft>
            </a:pPr>
            <a:r>
              <a:rPr lang="fa-IR" sz="2400" dirty="0" smtClean="0">
                <a:solidFill>
                  <a:prstClr val="black"/>
                </a:solidFill>
                <a:latin typeface="Calibri"/>
                <a:ea typeface="Calibri"/>
                <a:cs typeface="B Lotus"/>
              </a:rPr>
              <a:t>+</a:t>
            </a:r>
            <a:r>
              <a:rPr lang="fa-IR" sz="2400" dirty="0">
                <a:solidFill>
                  <a:prstClr val="black"/>
                </a:solidFill>
                <a:latin typeface="Calibri"/>
                <a:ea typeface="Calibri"/>
                <a:cs typeface="B Lotus"/>
              </a:rPr>
              <a:t>محجورین و کسانی که حکم ورشکستگی آنها صادر شده است</a:t>
            </a:r>
            <a:endParaRPr lang="en-US" sz="2400" dirty="0">
              <a:solidFill>
                <a:prstClr val="black"/>
              </a:solidFill>
              <a:latin typeface="Calibri"/>
              <a:ea typeface="Calibri"/>
              <a:cs typeface="Arial"/>
            </a:endParaRPr>
          </a:p>
          <a:p>
            <a:pPr lvl="0" algn="just" rtl="1">
              <a:lnSpc>
                <a:spcPct val="150000"/>
              </a:lnSpc>
              <a:spcAft>
                <a:spcPts val="1000"/>
              </a:spcAft>
            </a:pPr>
            <a:r>
              <a:rPr lang="fa-IR" sz="2400" dirty="0">
                <a:solidFill>
                  <a:prstClr val="black"/>
                </a:solidFill>
                <a:latin typeface="Calibri"/>
                <a:ea typeface="Calibri"/>
                <a:cs typeface="B Lotus"/>
              </a:rPr>
              <a:t>+کسانی که به علت ارتکاب جنایت یا یکی از جنبه های ذیل به موجب حکم قطعی از حقوق اجتماعی کلا یا بعضا محروم شده باشند در مدت </a:t>
            </a:r>
            <a:r>
              <a:rPr lang="fa-IR" sz="2400" dirty="0" smtClean="0">
                <a:solidFill>
                  <a:prstClr val="black"/>
                </a:solidFill>
                <a:latin typeface="Calibri"/>
                <a:ea typeface="Calibri"/>
                <a:cs typeface="B Lotus"/>
              </a:rPr>
              <a:t>محرومیت</a:t>
            </a:r>
          </a:p>
          <a:p>
            <a:pPr algn="just" rtl="1">
              <a:lnSpc>
                <a:spcPct val="150000"/>
              </a:lnSpc>
              <a:spcAft>
                <a:spcPts val="1000"/>
              </a:spcAft>
            </a:pPr>
            <a:r>
              <a:rPr lang="fa-IR" sz="2400" dirty="0" smtClean="0">
                <a:effectLst/>
                <a:latin typeface="Calibri"/>
                <a:ea typeface="Calibri"/>
                <a:cs typeface="B Lotus"/>
              </a:rPr>
              <a:t> (سرقت،خیانت در امانت،کلاهبرداری،جنحه هایی که به موجب قانون در حکم خیانت در امانت یا کلاهبرداری شناخته شده است،اختلاس،تصرف غیرقانونی در اموال عمومی)</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+مدیران و مدیر عامل شرکت</a:t>
            </a:r>
            <a:endParaRPr lang="en-US" sz="2400" dirty="0">
              <a:solidFill>
                <a:prstClr val="black"/>
              </a:solidFill>
              <a:latin typeface="Calibri"/>
              <a:ea typeface="Calibri"/>
              <a:cs typeface="Arial"/>
            </a:endParaRPr>
          </a:p>
        </p:txBody>
      </p:sp>
    </p:spTree>
    <p:extLst>
      <p:ext uri="{BB962C8B-B14F-4D97-AF65-F5344CB8AC3E}">
        <p14:creationId xmlns:p14="http://schemas.microsoft.com/office/powerpoint/2010/main" val="4028322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63" y="516161"/>
            <a:ext cx="7924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5736">
            <a:off x="320544" y="-101728"/>
            <a:ext cx="201886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39966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92696"/>
            <a:ext cx="7488832" cy="6401753"/>
          </a:xfrm>
          <a:prstGeom prst="rect">
            <a:avLst/>
          </a:prstGeom>
        </p:spPr>
        <p:txBody>
          <a:bodyPr wrap="square">
            <a:spAutoFit/>
          </a:bodyPr>
          <a:lstStyle/>
          <a:p>
            <a:pPr lvl="0" algn="just" rtl="1">
              <a:lnSpc>
                <a:spcPct val="150000"/>
              </a:lnSpc>
              <a:spcAft>
                <a:spcPts val="1000"/>
              </a:spcAft>
            </a:pPr>
            <a:r>
              <a:rPr lang="fa-IR" sz="2400" dirty="0" smtClean="0">
                <a:solidFill>
                  <a:prstClr val="black"/>
                </a:solidFill>
                <a:latin typeface="Calibri"/>
                <a:ea typeface="Calibri"/>
                <a:cs typeface="B Lotus"/>
              </a:rPr>
              <a:t>+</a:t>
            </a:r>
            <a:r>
              <a:rPr lang="fa-IR" sz="2400" dirty="0" smtClean="0">
                <a:solidFill>
                  <a:prstClr val="black"/>
                </a:solidFill>
                <a:latin typeface="Calibri"/>
                <a:ea typeface="Calibri"/>
                <a:cs typeface="B Mitra" pitchFamily="2" charset="-78"/>
              </a:rPr>
              <a:t>اقرباء </a:t>
            </a:r>
            <a:r>
              <a:rPr lang="fa-IR" sz="2400" dirty="0">
                <a:solidFill>
                  <a:prstClr val="black"/>
                </a:solidFill>
                <a:latin typeface="Calibri"/>
                <a:ea typeface="Calibri"/>
                <a:cs typeface="B Mitra" pitchFamily="2" charset="-78"/>
              </a:rPr>
              <a:t>سببی و نسبی مدیران ومدیر عامل تا درجه ی سوم از طبقه اول و دوم</a:t>
            </a:r>
            <a:endParaRPr lang="en-US" sz="2400" dirty="0">
              <a:solidFill>
                <a:prstClr val="black"/>
              </a:solidFill>
              <a:latin typeface="Calibri"/>
              <a:ea typeface="Calibri"/>
              <a:cs typeface="B Mitra" pitchFamily="2" charset="-78"/>
            </a:endParaRPr>
          </a:p>
          <a:p>
            <a:pPr lvl="0" algn="just" rtl="1">
              <a:lnSpc>
                <a:spcPct val="150000"/>
              </a:lnSpc>
              <a:spcAft>
                <a:spcPts val="1000"/>
              </a:spcAft>
            </a:pPr>
            <a:r>
              <a:rPr lang="fa-IR" sz="2400" dirty="0">
                <a:solidFill>
                  <a:prstClr val="black"/>
                </a:solidFill>
                <a:latin typeface="Calibri"/>
                <a:ea typeface="Calibri"/>
                <a:cs typeface="B Mitra" pitchFamily="2" charset="-78"/>
              </a:rPr>
              <a:t>+هرکسی که خود یا همسرش از اشخاص (مدیرعامل یا مدیران شرکت) حقوق دریافت می دارد</a:t>
            </a:r>
            <a:r>
              <a:rPr lang="fa-IR" sz="2400" dirty="0" smtClean="0">
                <a:solidFill>
                  <a:prstClr val="black"/>
                </a:solidFill>
                <a:latin typeface="Calibri"/>
                <a:ea typeface="Calibri"/>
                <a:cs typeface="B Mitra" pitchFamily="2" charset="-78"/>
              </a:rPr>
              <a:t>.</a:t>
            </a:r>
          </a:p>
          <a:p>
            <a:pPr lvl="0" algn="just" rtl="1">
              <a:lnSpc>
                <a:spcPct val="150000"/>
              </a:lnSpc>
              <a:spcAft>
                <a:spcPts val="1000"/>
              </a:spcAft>
            </a:pPr>
            <a:endParaRPr lang="en-US" sz="2400" dirty="0">
              <a:solidFill>
                <a:prstClr val="black"/>
              </a:solidFill>
              <a:latin typeface="Calibri"/>
              <a:ea typeface="Calibri"/>
              <a:cs typeface="B Mitra" pitchFamily="2" charset="-78"/>
            </a:endParaRPr>
          </a:p>
          <a:p>
            <a:pPr lvl="0" algn="just" rtl="1">
              <a:lnSpc>
                <a:spcPct val="150000"/>
              </a:lnSpc>
              <a:spcAft>
                <a:spcPts val="1000"/>
              </a:spcAft>
            </a:pPr>
            <a:r>
              <a:rPr lang="fa-IR" sz="2400" dirty="0">
                <a:solidFill>
                  <a:prstClr val="black"/>
                </a:solidFill>
                <a:latin typeface="Calibri"/>
                <a:ea typeface="Calibri"/>
                <a:cs typeface="B Mitra" pitchFamily="2" charset="-78"/>
              </a:rPr>
              <a:t>4)بازرسان مکلفند درباره صحت ودرستی  صورت دارایی حساب دوره عملکرد و حساب سود وزیان و ترازنامه ای برای تسلیم به مجمع عمومی تهیه </a:t>
            </a:r>
            <a:r>
              <a:rPr lang="fa-IR" sz="2400" dirty="0" smtClean="0">
                <a:solidFill>
                  <a:prstClr val="black"/>
                </a:solidFill>
                <a:latin typeface="Calibri"/>
                <a:ea typeface="Calibri"/>
                <a:cs typeface="B Mitra" pitchFamily="2" charset="-78"/>
              </a:rPr>
              <a:t>کنند</a:t>
            </a:r>
          </a:p>
          <a:p>
            <a:pPr algn="just" rtl="1">
              <a:lnSpc>
                <a:spcPct val="150000"/>
              </a:lnSpc>
              <a:spcAft>
                <a:spcPts val="1000"/>
              </a:spcAft>
            </a:pPr>
            <a:r>
              <a:rPr lang="fa-IR" sz="2400" dirty="0" smtClean="0">
                <a:effectLst/>
                <a:latin typeface="Calibri"/>
                <a:ea typeface="Calibri"/>
                <a:cs typeface="B Lotus"/>
              </a:rPr>
              <a:t> </a:t>
            </a:r>
            <a:r>
              <a:rPr lang="fa-IR" sz="2400" dirty="0" smtClean="0">
                <a:effectLst/>
                <a:latin typeface="Calibri"/>
                <a:ea typeface="Calibri"/>
                <a:cs typeface="B Mitra" pitchFamily="2" charset="-78"/>
              </a:rPr>
              <a:t>5)بازرسی یا بازرسان باید هرگونه تخلف یا تقصیری در امور شرکت از ناحیه میدان و مدیر عامل مشاهده کنند به اولین مجمع عمومی اطلاع دهند</a:t>
            </a:r>
            <a:endParaRPr lang="en-US" sz="2400" dirty="0" smtClean="0">
              <a:effectLst/>
              <a:latin typeface="Calibri"/>
              <a:ea typeface="Calibri"/>
              <a:cs typeface="B Mitra" pitchFamily="2" charset="-78"/>
            </a:endParaRPr>
          </a:p>
          <a:p>
            <a:pPr lvl="0" algn="just" rtl="1">
              <a:lnSpc>
                <a:spcPct val="150000"/>
              </a:lnSpc>
              <a:spcAft>
                <a:spcPts val="1000"/>
              </a:spcAft>
            </a:pPr>
            <a:endParaRPr lang="en-US" sz="2400" dirty="0">
              <a:solidFill>
                <a:prstClr val="black"/>
              </a:solidFill>
              <a:latin typeface="Calibri"/>
              <a:ea typeface="Calibri"/>
              <a:cs typeface="B Mitra" pitchFamily="2" charset="-78"/>
            </a:endParaRPr>
          </a:p>
          <a:p>
            <a:pPr lvl="0" algn="just" rtl="1">
              <a:lnSpc>
                <a:spcPct val="150000"/>
              </a:lnSpc>
              <a:spcAft>
                <a:spcPts val="1000"/>
              </a:spcAft>
            </a:pPr>
            <a:endParaRPr lang="en-US" sz="2400" dirty="0">
              <a:solidFill>
                <a:prstClr val="black"/>
              </a:solidFill>
              <a:latin typeface="Calibri"/>
              <a:ea typeface="Calibri"/>
              <a:cs typeface="B Mitra" pitchFamily="2" charset="-78"/>
            </a:endParaRPr>
          </a:p>
        </p:txBody>
      </p:sp>
    </p:spTree>
    <p:extLst>
      <p:ext uri="{BB962C8B-B14F-4D97-AF65-F5344CB8AC3E}">
        <p14:creationId xmlns:p14="http://schemas.microsoft.com/office/powerpoint/2010/main" val="34703851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08720"/>
            <a:ext cx="7583079" cy="4652556"/>
          </a:xfrm>
          <a:prstGeom prst="rect">
            <a:avLst/>
          </a:prstGeom>
        </p:spPr>
        <p:txBody>
          <a:bodyPr wrap="square">
            <a:spAutoFit/>
          </a:bodyPr>
          <a:lstStyle/>
          <a:p>
            <a:pPr algn="just" rtl="1">
              <a:lnSpc>
                <a:spcPct val="200000"/>
              </a:lnSpc>
              <a:spcAft>
                <a:spcPts val="1000"/>
              </a:spcAft>
            </a:pPr>
            <a:r>
              <a:rPr lang="fa-IR" sz="2400" b="1" dirty="0" smtClean="0">
                <a:solidFill>
                  <a:srgbClr val="FF0000"/>
                </a:solidFill>
                <a:effectLst/>
                <a:latin typeface="Calibri"/>
                <a:ea typeface="Calibri"/>
                <a:cs typeface="B Lotus"/>
              </a:rPr>
              <a:t>شرکت سهامی عام:</a:t>
            </a:r>
            <a:endParaRPr lang="en-US" sz="2400" b="1" dirty="0" smtClean="0">
              <a:solidFill>
                <a:srgbClr val="FF0000"/>
              </a:solidFill>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شرکت سهامی در اصطلاح علم اقتصاد شرکتی است که برای انجام امور تجاری تشکیل می شود وسرمایه آن متشکل از سهام هم ارزشی یا تعداد یکسان سهام است.شرکت های سهامی به 2نوع سهامی خاص وسهامی عام تقسیم می شوند که مهمترین تفاوت این 2 در این است که شرکت های سهامی عام در تالار بورس قابل مبادله است</a:t>
            </a:r>
            <a:endParaRPr lang="en-US" sz="2400" dirty="0">
              <a:effectLst/>
              <a:latin typeface="Calibri"/>
              <a:ea typeface="Calibri"/>
              <a:cs typeface="Arial"/>
            </a:endParaRPr>
          </a:p>
        </p:txBody>
      </p:sp>
    </p:spTree>
    <p:extLst>
      <p:ext uri="{BB962C8B-B14F-4D97-AF65-F5344CB8AC3E}">
        <p14:creationId xmlns:p14="http://schemas.microsoft.com/office/powerpoint/2010/main" val="1127845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624" y="692696"/>
            <a:ext cx="8107824" cy="5760551"/>
          </a:xfrm>
          <a:prstGeom prst="rect">
            <a:avLst/>
          </a:prstGeom>
        </p:spPr>
        <p:txBody>
          <a:bodyPr wrap="square">
            <a:spAutoFit/>
          </a:bodyPr>
          <a:lstStyle/>
          <a:p>
            <a:pPr algn="just" rtl="1">
              <a:lnSpc>
                <a:spcPct val="150000"/>
              </a:lnSpc>
              <a:spcAft>
                <a:spcPts val="1000"/>
              </a:spcAft>
            </a:pPr>
            <a:r>
              <a:rPr lang="fa-IR" sz="2400" b="1" dirty="0" smtClean="0">
                <a:solidFill>
                  <a:srgbClr val="FF0000"/>
                </a:solidFill>
                <a:effectLst/>
                <a:latin typeface="Calibri"/>
                <a:ea typeface="Calibri"/>
                <a:cs typeface="B Lotus"/>
              </a:rPr>
              <a:t>شرکت های سهامی عام:</a:t>
            </a:r>
            <a:endParaRPr lang="en-US" sz="2400" b="1" dirty="0" smtClean="0">
              <a:solidFill>
                <a:srgbClr val="FF0000"/>
              </a:solidFill>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به موجب ماده 1 اصلاحی مصوب 24 اسفند سال 1347 شرکت های شرکتی که سرمایه آن به سهام تقسیم شده و مسئولیت صاحبان سهام محدود به مبلغ اسمی سهام آن است و طبق ماده 2ق مذکور شرکت سهامی بازرگانی شرکت محسوب می شود ولواین که موضوع عملیات آن امور بازرگانی نباشد.(شرکت لازم نیست عملیات آن تجاری باشد=1)شرکت سهامی 2)تعاونی تولید شرکت های سهامی عام همانگونه که اشاره شد شرکت هایی هستند که موسسین آنها قسمتی از سرمایه شرکت را از طریق فروش سهام به مردم تامین می کنند. در شرکت های سهامی عام عبارت(شرکت سهامی عام) باید قبل از نام شرکت یا بعد از آن بدون فاصله با نام شرکت در کلیه اوراق و اطلاعیه ها وآگهی های شرکت به طور روشن وخوانا قید شود.</a:t>
            </a:r>
            <a:endParaRPr lang="en-US" sz="2400" dirty="0">
              <a:effectLst/>
              <a:latin typeface="Calibri"/>
              <a:ea typeface="Calibri"/>
              <a:cs typeface="Arial"/>
            </a:endParaRPr>
          </a:p>
        </p:txBody>
      </p:sp>
    </p:spTree>
    <p:extLst>
      <p:ext uri="{BB962C8B-B14F-4D97-AF65-F5344CB8AC3E}">
        <p14:creationId xmlns:p14="http://schemas.microsoft.com/office/powerpoint/2010/main" val="181853553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92696"/>
            <a:ext cx="7704856" cy="5719514"/>
          </a:xfrm>
          <a:prstGeom prst="rect">
            <a:avLst/>
          </a:prstGeom>
        </p:spPr>
        <p:txBody>
          <a:bodyPr wrap="square">
            <a:spAutoFit/>
          </a:bodyPr>
          <a:lstStyle/>
          <a:p>
            <a:pPr lvl="0" algn="just" rtl="1">
              <a:lnSpc>
                <a:spcPct val="150000"/>
              </a:lnSpc>
              <a:spcAft>
                <a:spcPts val="1000"/>
              </a:spcAft>
            </a:pPr>
            <a:r>
              <a:rPr lang="fa-IR" sz="2400" dirty="0" smtClean="0">
                <a:solidFill>
                  <a:prstClr val="black"/>
                </a:solidFill>
                <a:latin typeface="Calibri"/>
                <a:ea typeface="Calibri"/>
                <a:cs typeface="B Lotus"/>
              </a:rPr>
              <a:t>(</a:t>
            </a:r>
            <a:r>
              <a:rPr lang="fa-IR" sz="2400" dirty="0">
                <a:solidFill>
                  <a:prstClr val="black"/>
                </a:solidFill>
                <a:latin typeface="Calibri"/>
                <a:ea typeface="Calibri"/>
                <a:cs typeface="B Lotus"/>
              </a:rPr>
              <a:t>مثلا شرکت سهامی عام بازرگانی</a:t>
            </a:r>
            <a:r>
              <a:rPr lang="en-US" sz="2400" dirty="0">
                <a:solidFill>
                  <a:prstClr val="black"/>
                </a:solidFill>
                <a:latin typeface="Calibri"/>
                <a:ea typeface="Calibri"/>
                <a:cs typeface="B Lotus"/>
              </a:rPr>
              <a:t>x </a:t>
            </a:r>
            <a:r>
              <a:rPr lang="fa-IR" sz="2400" dirty="0">
                <a:solidFill>
                  <a:prstClr val="black"/>
                </a:solidFill>
                <a:latin typeface="Calibri"/>
                <a:ea typeface="Calibri"/>
                <a:cs typeface="B Lotus"/>
              </a:rPr>
              <a:t>) یا(شرکت بازرگانی </a:t>
            </a:r>
            <a:r>
              <a:rPr lang="en-US" sz="2400" dirty="0">
                <a:solidFill>
                  <a:prstClr val="black"/>
                </a:solidFill>
                <a:latin typeface="Calibri"/>
                <a:ea typeface="Calibri"/>
                <a:cs typeface="B Lotus"/>
              </a:rPr>
              <a:t>x</a:t>
            </a:r>
            <a:r>
              <a:rPr lang="fa-IR" sz="2400" dirty="0">
                <a:solidFill>
                  <a:prstClr val="black"/>
                </a:solidFill>
                <a:latin typeface="Calibri"/>
                <a:ea typeface="Calibri"/>
                <a:cs typeface="B Lotus"/>
              </a:rPr>
              <a:t>سهامی عام</a:t>
            </a:r>
            <a:r>
              <a:rPr lang="fa-IR" sz="2400" dirty="0" smtClean="0">
                <a:solidFill>
                  <a:prstClr val="black"/>
                </a:solidFill>
                <a:latin typeface="Calibri"/>
                <a:ea typeface="Calibri"/>
                <a:cs typeface="B Lotus"/>
              </a:rPr>
              <a:t>)</a:t>
            </a:r>
          </a:p>
          <a:p>
            <a:pPr algn="just" rtl="1">
              <a:lnSpc>
                <a:spcPct val="150000"/>
              </a:lnSpc>
              <a:spcAft>
                <a:spcPts val="1000"/>
              </a:spcAft>
            </a:pPr>
            <a:r>
              <a:rPr lang="fa-IR" sz="2400" dirty="0" smtClean="0">
                <a:effectLst/>
                <a:latin typeface="Calibri"/>
                <a:ea typeface="Calibri"/>
                <a:cs typeface="B Lotus"/>
              </a:rPr>
              <a:t>طبق ماده 5ق.ت حداقل میزان سرمایه باید تعیین شده و در موقع تاسیس سرمایه شرکت های سهامی عام از پنج میلیون ریال نباید کمتر باشد.</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(پس می توان گفت حداقل سرمایه جهت ثبت شرکت سهامی عام5میلیون ریال می باشد)</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و همچنین طبق ماده 3ق.ت نیز عده شرکا نباید از 3نفر کمتر باشد </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(و در اینجا نیز می توان گفت حداقل اعضاء جهت تاسیس شرکت سهامی عام 3نفر می باشد که به عنوان موسسین و مجمع عمومی موسس انتخاب می شوند)</a:t>
            </a:r>
            <a:endParaRPr lang="en-US" sz="2400" dirty="0" smtClean="0">
              <a:effectLst/>
              <a:latin typeface="Calibri"/>
              <a:ea typeface="Calibri"/>
              <a:cs typeface="Arial"/>
            </a:endParaRPr>
          </a:p>
          <a:p>
            <a:pPr lvl="0" algn="just" rtl="1">
              <a:lnSpc>
                <a:spcPct val="150000"/>
              </a:lnSpc>
              <a:spcAft>
                <a:spcPts val="1000"/>
              </a:spcAft>
            </a:pPr>
            <a:endParaRPr lang="en-US" sz="2400" dirty="0">
              <a:solidFill>
                <a:prstClr val="black"/>
              </a:solidFill>
              <a:latin typeface="Calibri"/>
              <a:ea typeface="Calibri"/>
              <a:cs typeface="Arial"/>
            </a:endParaRPr>
          </a:p>
        </p:txBody>
      </p:sp>
    </p:spTree>
    <p:extLst>
      <p:ext uri="{BB962C8B-B14F-4D97-AF65-F5344CB8AC3E}">
        <p14:creationId xmlns:p14="http://schemas.microsoft.com/office/powerpoint/2010/main" val="88904746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052736"/>
            <a:ext cx="7200800" cy="4098558"/>
          </a:xfrm>
          <a:prstGeom prst="rect">
            <a:avLst/>
          </a:prstGeom>
        </p:spPr>
        <p:txBody>
          <a:bodyPr wrap="square">
            <a:spAutoFit/>
          </a:bodyPr>
          <a:lstStyle/>
          <a:p>
            <a:pPr algn="just" rtl="1">
              <a:lnSpc>
                <a:spcPct val="150000"/>
              </a:lnSpc>
              <a:spcAft>
                <a:spcPts val="1000"/>
              </a:spcAft>
            </a:pPr>
            <a:r>
              <a:rPr lang="fa-IR" sz="2400" dirty="0" smtClean="0">
                <a:effectLst/>
                <a:latin typeface="Calibri"/>
                <a:ea typeface="Calibri"/>
                <a:cs typeface="B Lotus"/>
              </a:rPr>
              <a:t>در کنار این 3نفری که به عنوان حداقل اعضاء مشخص شده اند 2نفر به عنوان بازرس تعیین می گردند که وظیفه تعیین بازرسین برعهده مجمع عمومی می باشد</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+گفتیم که حداقل سرمایه جهت تاسیس شرکت سهامی عام پنج میلیون ریال می باشد بنابراین طبق ماده 6ق.ت برای تامین این چنین شرکتی موسسین باید اقلا20%سرمایه شرکت را خود تعهد کرده و لااقل 35%مبلغ تعهد شده را در حسابی به نام«شرکت در شرف تاسیس» نزدیکی از بانک ها سپرده باشد.</a:t>
            </a:r>
            <a:endParaRPr lang="en-US" sz="2400" dirty="0">
              <a:effectLst/>
              <a:latin typeface="Calibri"/>
              <a:ea typeface="Calibri"/>
              <a:cs typeface="Arial"/>
            </a:endParaRPr>
          </a:p>
        </p:txBody>
      </p:sp>
    </p:spTree>
    <p:extLst>
      <p:ext uri="{BB962C8B-B14F-4D97-AF65-F5344CB8AC3E}">
        <p14:creationId xmlns:p14="http://schemas.microsoft.com/office/powerpoint/2010/main" val="2580110274"/>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692696"/>
            <a:ext cx="7056784" cy="5165517"/>
          </a:xfrm>
          <a:prstGeom prst="rect">
            <a:avLst/>
          </a:prstGeom>
        </p:spPr>
        <p:txBody>
          <a:bodyPr wrap="square">
            <a:spAutoFit/>
          </a:bodyPr>
          <a:lstStyle/>
          <a:p>
            <a:pPr algn="just" rtl="1">
              <a:lnSpc>
                <a:spcPct val="150000"/>
              </a:lnSpc>
              <a:spcAft>
                <a:spcPts val="1000"/>
              </a:spcAft>
            </a:pPr>
            <a:r>
              <a:rPr lang="fa-IR" sz="2400" b="1" dirty="0" smtClean="0">
                <a:solidFill>
                  <a:srgbClr val="FF0000"/>
                </a:solidFill>
                <a:effectLst/>
                <a:latin typeface="Calibri"/>
                <a:ea typeface="Calibri"/>
                <a:cs typeface="B Lotus"/>
              </a:rPr>
              <a:t>مراحل ثبت شرکت سهامی عام:</a:t>
            </a:r>
            <a:endParaRPr lang="en-US" sz="2400" b="1" dirty="0" smtClean="0">
              <a:solidFill>
                <a:srgbClr val="FF0000"/>
              </a:solidFill>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1)تشکیل مجمع عمومی موسس(حداقل 3نفر)</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2)تعیین بازرسی یا بازرسان توسط مجمع عمومی موسس</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3)تعیین میزان سرمایه شرکت توسط مجمع عمومی موسس (حداقل 5میلیون ریال)</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4)تعیین هیئت مدیره توسط مجمع عمومی موسس و انتخاب رئیس هیئت مدیره تسط هیئت مدیران</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5)تعیین مدیرعامل توسط هیئت مدیره</a:t>
            </a:r>
            <a:endParaRPr lang="en-US" sz="2400" dirty="0">
              <a:effectLst/>
              <a:latin typeface="Calibri"/>
              <a:ea typeface="Calibri"/>
              <a:cs typeface="Arial"/>
            </a:endParaRPr>
          </a:p>
        </p:txBody>
      </p:sp>
    </p:spTree>
    <p:extLst>
      <p:ext uri="{BB962C8B-B14F-4D97-AF65-F5344CB8AC3E}">
        <p14:creationId xmlns:p14="http://schemas.microsoft.com/office/powerpoint/2010/main" val="2380727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08720"/>
            <a:ext cx="7776864" cy="4909036"/>
          </a:xfrm>
          <a:prstGeom prst="rect">
            <a:avLst/>
          </a:prstGeom>
        </p:spPr>
        <p:txBody>
          <a:bodyPr wrap="square">
            <a:spAutoFit/>
          </a:bodyPr>
          <a:lstStyle/>
          <a:p>
            <a:pPr algn="just" rtl="1">
              <a:lnSpc>
                <a:spcPct val="200000"/>
              </a:lnSpc>
              <a:spcAft>
                <a:spcPts val="1000"/>
              </a:spcAft>
            </a:pPr>
            <a:r>
              <a:rPr lang="fa-IR" dirty="0" smtClean="0">
                <a:effectLst/>
                <a:latin typeface="Calibri"/>
                <a:ea typeface="Calibri"/>
                <a:cs typeface="B Lotus"/>
              </a:rPr>
              <a:t> </a:t>
            </a:r>
            <a:r>
              <a:rPr lang="fa-IR" sz="2400" dirty="0" smtClean="0">
                <a:effectLst/>
                <a:latin typeface="Calibri"/>
                <a:ea typeface="Calibri"/>
                <a:cs typeface="B Lotus"/>
              </a:rPr>
              <a:t>6)تادیه 35%از مبلغ 20%تعهد سهامداران به حساب «شرکت در شرف تاسیس»</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7)تنظیم متن اساسنامه شرکت  وطرح اعلامیه ی پذیره نویسی سهام و ارسال به اداره ثبت شرکت ها</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8)پس از مطالعه اظهارنامه و ضمائم آن(اساسنامه وشرکتنامه و...)</a:t>
            </a:r>
            <a:endParaRPr lang="en-US" sz="2400" dirty="0" smtClean="0">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9)اعلامیه پذیره نویسی باید توسط موسسین در جرایم آگهی گردیده و در بانک که تعهد سهام نزد آن صورت می گیرد در معرض دید علاقه مندان قرارداده شود.</a:t>
            </a:r>
            <a:endParaRPr lang="en-US" sz="2400" dirty="0">
              <a:effectLst/>
              <a:latin typeface="Calibri"/>
              <a:ea typeface="Calibri"/>
              <a:cs typeface="Arial"/>
            </a:endParaRPr>
          </a:p>
        </p:txBody>
      </p:sp>
    </p:spTree>
    <p:extLst>
      <p:ext uri="{BB962C8B-B14F-4D97-AF65-F5344CB8AC3E}">
        <p14:creationId xmlns:p14="http://schemas.microsoft.com/office/powerpoint/2010/main" val="42049623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5136" y="1556792"/>
            <a:ext cx="7200800" cy="4909036"/>
          </a:xfrm>
          <a:prstGeom prst="rect">
            <a:avLst/>
          </a:prstGeom>
        </p:spPr>
        <p:txBody>
          <a:bodyPr wrap="square">
            <a:spAutoFit/>
          </a:bodyPr>
          <a:lstStyle/>
          <a:p>
            <a:pPr lvl="0" algn="just" rtl="1">
              <a:lnSpc>
                <a:spcPct val="200000"/>
              </a:lnSpc>
              <a:spcAft>
                <a:spcPts val="1000"/>
              </a:spcAft>
            </a:pPr>
            <a:r>
              <a:rPr lang="fa-IR" sz="2400" dirty="0" smtClean="0">
                <a:solidFill>
                  <a:prstClr val="black"/>
                </a:solidFill>
                <a:latin typeface="Calibri"/>
                <a:ea typeface="Calibri"/>
                <a:cs typeface="B Lotus"/>
              </a:rPr>
              <a:t>10)پس </a:t>
            </a:r>
            <a:r>
              <a:rPr lang="fa-IR" sz="2400" dirty="0">
                <a:solidFill>
                  <a:prstClr val="black"/>
                </a:solidFill>
                <a:latin typeface="Calibri"/>
                <a:ea typeface="Calibri"/>
                <a:cs typeface="B Lotus"/>
              </a:rPr>
              <a:t>از مشخص نمودن پذیره نویسی و فروش سهام به عموم به اداره ثبت مراجعه و بعد از تکمیل پرونده شرکت سهامی عام ثبت گردیده است.</a:t>
            </a:r>
            <a:endParaRPr lang="en-US" sz="2400" dirty="0">
              <a:solidFill>
                <a:prstClr val="black"/>
              </a:solidFill>
              <a:latin typeface="Calibri"/>
              <a:ea typeface="Calibri"/>
              <a:cs typeface="Arial"/>
            </a:endParaRPr>
          </a:p>
          <a:p>
            <a:pPr lvl="0" algn="just" rtl="1">
              <a:lnSpc>
                <a:spcPct val="200000"/>
              </a:lnSpc>
              <a:spcAft>
                <a:spcPts val="1000"/>
              </a:spcAft>
            </a:pPr>
            <a:r>
              <a:rPr lang="fa-IR" sz="2400" dirty="0">
                <a:solidFill>
                  <a:prstClr val="black"/>
                </a:solidFill>
                <a:latin typeface="Calibri"/>
                <a:ea typeface="Calibri"/>
                <a:cs typeface="B Lotus"/>
              </a:rPr>
              <a:t>11)صدور شناسنام ملی و شماره ثبت شرکت سهام عام</a:t>
            </a:r>
            <a:endParaRPr lang="en-US" sz="2400" dirty="0">
              <a:solidFill>
                <a:prstClr val="black"/>
              </a:solidFill>
              <a:latin typeface="Calibri"/>
              <a:ea typeface="Calibri"/>
              <a:cs typeface="Arial"/>
            </a:endParaRPr>
          </a:p>
          <a:p>
            <a:pPr lvl="0" algn="just" rtl="1">
              <a:lnSpc>
                <a:spcPct val="200000"/>
              </a:lnSpc>
              <a:spcAft>
                <a:spcPts val="1000"/>
              </a:spcAft>
            </a:pPr>
            <a:r>
              <a:rPr lang="fa-IR" sz="2400" dirty="0">
                <a:solidFill>
                  <a:prstClr val="black"/>
                </a:solidFill>
                <a:latin typeface="Calibri"/>
                <a:ea typeface="Calibri"/>
                <a:cs typeface="B Lotus"/>
              </a:rPr>
              <a:t>12)درج آگهی در روزنامه </a:t>
            </a:r>
            <a:r>
              <a:rPr lang="fa-IR" sz="2400" dirty="0" smtClean="0">
                <a:solidFill>
                  <a:prstClr val="black"/>
                </a:solidFill>
                <a:latin typeface="Calibri"/>
                <a:ea typeface="Calibri"/>
                <a:cs typeface="B Lotus"/>
              </a:rPr>
              <a:t>رسمی </a:t>
            </a:r>
            <a:r>
              <a:rPr lang="fa-IR" sz="2400" dirty="0">
                <a:solidFill>
                  <a:prstClr val="black"/>
                </a:solidFill>
                <a:latin typeface="Calibri"/>
                <a:ea typeface="Calibri"/>
                <a:cs typeface="B Lotus"/>
              </a:rPr>
              <a:t>جمهوری اسلامی </a:t>
            </a:r>
            <a:r>
              <a:rPr lang="fa-IR" sz="2400" dirty="0" smtClean="0">
                <a:solidFill>
                  <a:prstClr val="black"/>
                </a:solidFill>
                <a:latin typeface="Calibri"/>
                <a:ea typeface="Calibri"/>
                <a:cs typeface="B Lotus"/>
              </a:rPr>
              <a:t>ایران</a:t>
            </a:r>
          </a:p>
          <a:p>
            <a:pPr lvl="0" algn="just" rtl="1">
              <a:lnSpc>
                <a:spcPct val="200000"/>
              </a:lnSpc>
              <a:spcAft>
                <a:spcPts val="1000"/>
              </a:spcAft>
            </a:pPr>
            <a:endParaRPr lang="en-US" sz="2400" dirty="0">
              <a:solidFill>
                <a:prstClr val="black"/>
              </a:solidFill>
              <a:latin typeface="Calibri"/>
              <a:ea typeface="Calibri"/>
              <a:cs typeface="Arial"/>
            </a:endParaRPr>
          </a:p>
        </p:txBody>
      </p:sp>
    </p:spTree>
    <p:extLst>
      <p:ext uri="{BB962C8B-B14F-4D97-AF65-F5344CB8AC3E}">
        <p14:creationId xmlns:p14="http://schemas.microsoft.com/office/powerpoint/2010/main" val="1548405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404664"/>
            <a:ext cx="7776864" cy="6258123"/>
          </a:xfrm>
          <a:prstGeom prst="rect">
            <a:avLst/>
          </a:prstGeom>
        </p:spPr>
        <p:txBody>
          <a:bodyPr wrap="square">
            <a:spAutoFit/>
          </a:bodyPr>
          <a:lstStyle/>
          <a:p>
            <a:pPr algn="just" rtl="1">
              <a:lnSpc>
                <a:spcPct val="200000"/>
              </a:lnSpc>
              <a:spcAft>
                <a:spcPts val="1000"/>
              </a:spcAft>
            </a:pPr>
            <a:r>
              <a:rPr lang="fa-IR" b="1" dirty="0" smtClean="0">
                <a:solidFill>
                  <a:srgbClr val="FF0000"/>
                </a:solidFill>
                <a:effectLst/>
                <a:latin typeface="Calibri"/>
                <a:ea typeface="Calibri"/>
                <a:cs typeface="B Lotus"/>
              </a:rPr>
              <a:t> </a:t>
            </a:r>
            <a:r>
              <a:rPr lang="fa-IR" sz="2400" b="1" dirty="0" smtClean="0">
                <a:solidFill>
                  <a:srgbClr val="FF0000"/>
                </a:solidFill>
                <a:effectLst/>
                <a:latin typeface="Calibri"/>
                <a:ea typeface="Calibri"/>
                <a:cs typeface="B Lotus"/>
              </a:rPr>
              <a:t>شرکت سهامی خاص</a:t>
            </a:r>
            <a:endParaRPr lang="en-US" sz="2400" b="1" dirty="0" smtClean="0">
              <a:solidFill>
                <a:srgbClr val="FF0000"/>
              </a:solidFill>
              <a:effectLst/>
              <a:latin typeface="Calibri"/>
              <a:ea typeface="Calibri"/>
              <a:cs typeface="Arial"/>
            </a:endParaRPr>
          </a:p>
          <a:p>
            <a:pPr algn="just" rtl="1">
              <a:lnSpc>
                <a:spcPct val="200000"/>
              </a:lnSpc>
              <a:spcAft>
                <a:spcPts val="1000"/>
              </a:spcAft>
            </a:pPr>
            <a:r>
              <a:rPr lang="fa-IR" sz="2400" dirty="0" smtClean="0">
                <a:effectLst/>
                <a:latin typeface="Calibri"/>
                <a:ea typeface="Calibri"/>
                <a:cs typeface="B Lotus"/>
              </a:rPr>
              <a:t>شرکت سهامی خاص نوعی شرکت سهامی است که سهام آن قابل دادو ستد در بوروس اوراق بهادار نیست  ولی توسط  مردم به راحتی قابل معامله است </a:t>
            </a:r>
          </a:p>
          <a:p>
            <a:pPr algn="just" rtl="1">
              <a:lnSpc>
                <a:spcPct val="200000"/>
              </a:lnSpc>
              <a:spcAft>
                <a:spcPts val="1000"/>
              </a:spcAft>
            </a:pPr>
            <a:r>
              <a:rPr lang="fa-IR" sz="2400" dirty="0" smtClean="0">
                <a:effectLst/>
                <a:latin typeface="Calibri"/>
                <a:ea typeface="Calibri"/>
                <a:cs typeface="B Lotus"/>
              </a:rPr>
              <a:t>شرکت سهامی سخاص شرکتی است بازرگانی (که می تواند امور بازرگانی انجام ندهد)که تمام سرمایه آن منحصراً توسط موسسین تامین گردیده و سرمایه آن به سهام  تقسیم شده و مسئولیت صاحبان سهام محدود به مبلغ اسمی انهاست(مسئولیت هریک از سهامداران در مورد بدهی های شرکت حدود به مبلغ سرمایه گذاری شده در شرکت است</a:t>
            </a:r>
            <a:endParaRPr lang="en-US" dirty="0"/>
          </a:p>
        </p:txBody>
      </p:sp>
    </p:spTree>
    <p:extLst>
      <p:ext uri="{BB962C8B-B14F-4D97-AF65-F5344CB8AC3E}">
        <p14:creationId xmlns:p14="http://schemas.microsoft.com/office/powerpoint/2010/main" val="3768300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124744"/>
            <a:ext cx="7056784" cy="4417107"/>
          </a:xfrm>
          <a:prstGeom prst="rect">
            <a:avLst/>
          </a:prstGeom>
        </p:spPr>
        <p:txBody>
          <a:bodyPr wrap="square">
            <a:spAutoFit/>
          </a:bodyPr>
          <a:lstStyle/>
          <a:p>
            <a:pPr lvl="0" algn="just" rtl="1">
              <a:lnSpc>
                <a:spcPct val="150000"/>
              </a:lnSpc>
              <a:spcAft>
                <a:spcPts val="1000"/>
              </a:spcAft>
            </a:pPr>
            <a:r>
              <a:rPr lang="fa-IR" sz="2400" dirty="0">
                <a:solidFill>
                  <a:prstClr val="black"/>
                </a:solidFill>
                <a:latin typeface="Calibri"/>
                <a:ea typeface="Calibri"/>
                <a:cs typeface="B Lotus"/>
              </a:rPr>
              <a:t>در صورت عدم کفایت مجبور نیستند اموال شخصی خود را در این را مصرف نمایند) و تعداد سهام داران نبایداز 3 نفر  کمتر باشد در شرکت سهامی عام گفتیم  که حداقل امضا برای تاسیس 3 نفر می باشد در شرکت سهامی عام  گفتیم که حداقل امضا برای تاسیس شرکت 3 نفر می باشد  و حداقل  سرمایه پنج میلیون ریال می </a:t>
            </a:r>
            <a:r>
              <a:rPr lang="fa-IR" sz="2400" dirty="0" smtClean="0">
                <a:solidFill>
                  <a:prstClr val="black"/>
                </a:solidFill>
                <a:latin typeface="Calibri"/>
                <a:ea typeface="Calibri"/>
                <a:cs typeface="B Lotus"/>
              </a:rPr>
              <a:t>باشد </a:t>
            </a:r>
            <a:r>
              <a:rPr lang="fa-IR" sz="2400" dirty="0">
                <a:solidFill>
                  <a:prstClr val="black"/>
                </a:solidFill>
                <a:latin typeface="Calibri"/>
                <a:ea typeface="Calibri"/>
                <a:cs typeface="B Lotus"/>
              </a:rPr>
              <a:t>در شرکت سهامی خاص نیز حداقل امضا برای تاسیس شرکت سهامی خاص 3 نفر می باشد و حداقل سرمایه یک </a:t>
            </a:r>
            <a:r>
              <a:rPr lang="fa-IR" sz="2400" dirty="0" smtClean="0">
                <a:solidFill>
                  <a:prstClr val="black"/>
                </a:solidFill>
                <a:latin typeface="Calibri"/>
                <a:ea typeface="Calibri"/>
                <a:cs typeface="B Lotus"/>
              </a:rPr>
              <a:t>میلیون </a:t>
            </a:r>
            <a:r>
              <a:rPr lang="fa-IR" sz="2400" dirty="0">
                <a:solidFill>
                  <a:prstClr val="black"/>
                </a:solidFill>
                <a:latin typeface="Calibri"/>
                <a:ea typeface="Calibri"/>
                <a:cs typeface="B Lotus"/>
              </a:rPr>
              <a:t>ریال می باشد </a:t>
            </a:r>
            <a:endParaRPr lang="en-US" sz="2400" dirty="0">
              <a:solidFill>
                <a:prstClr val="black"/>
              </a:solidFill>
              <a:latin typeface="Calibri"/>
              <a:ea typeface="Calibri"/>
              <a:cs typeface="Arial"/>
            </a:endParaRPr>
          </a:p>
          <a:p>
            <a:pPr lvl="0" algn="r" rtl="1">
              <a:lnSpc>
                <a:spcPct val="115000"/>
              </a:lnSpc>
              <a:spcAft>
                <a:spcPts val="1000"/>
              </a:spcAft>
            </a:pPr>
            <a:endParaRPr lang="en-US" dirty="0">
              <a:solidFill>
                <a:prstClr val="black"/>
              </a:solidFill>
            </a:endParaRPr>
          </a:p>
        </p:txBody>
      </p:sp>
    </p:spTree>
    <p:extLst>
      <p:ext uri="{BB962C8B-B14F-4D97-AF65-F5344CB8AC3E}">
        <p14:creationId xmlns:p14="http://schemas.microsoft.com/office/powerpoint/2010/main" val="3039758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موسسه حقوقی و داوری حامیان عدالت</a:t>
            </a:r>
            <a:endParaRPr lang="fa-I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5098" y="2324100"/>
            <a:ext cx="6112817" cy="3508375"/>
          </a:xfrm>
        </p:spPr>
      </p:pic>
    </p:spTree>
    <p:extLst>
      <p:ext uri="{BB962C8B-B14F-4D97-AF65-F5344CB8AC3E}">
        <p14:creationId xmlns:p14="http://schemas.microsoft.com/office/powerpoint/2010/main" val="28669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92696"/>
            <a:ext cx="7912434" cy="5164491"/>
          </a:xfrm>
          <a:prstGeom prst="rect">
            <a:avLst/>
          </a:prstGeom>
        </p:spPr>
        <p:txBody>
          <a:bodyPr wrap="square">
            <a:spAutoFit/>
          </a:bodyPr>
          <a:lstStyle/>
          <a:p>
            <a:pPr algn="r" rtl="1">
              <a:lnSpc>
                <a:spcPct val="115000"/>
              </a:lnSpc>
              <a:spcAft>
                <a:spcPts val="1000"/>
              </a:spcAft>
            </a:pPr>
            <a:r>
              <a:rPr lang="fa-IR" sz="2400" b="1" dirty="0" smtClean="0">
                <a:solidFill>
                  <a:srgbClr val="FF0000"/>
                </a:solidFill>
                <a:effectLst/>
                <a:latin typeface="Calibri"/>
                <a:ea typeface="Calibri"/>
                <a:cs typeface="B Mitra" pitchFamily="2" charset="-78"/>
              </a:rPr>
              <a:t>مراحل ثبت  یک شرکت سهامی خاص</a:t>
            </a:r>
          </a:p>
          <a:p>
            <a:pPr marL="342900" lvl="0" indent="-342900" algn="r" rtl="1">
              <a:lnSpc>
                <a:spcPct val="150000"/>
              </a:lnSpc>
              <a:spcAft>
                <a:spcPts val="1000"/>
              </a:spcAft>
              <a:buFont typeface="+mj-lt"/>
              <a:buAutoNum type="arabicParenR"/>
            </a:pPr>
            <a:r>
              <a:rPr lang="fa-IR" sz="2400" dirty="0" smtClean="0">
                <a:effectLst/>
                <a:latin typeface="Calibri"/>
                <a:ea typeface="Calibri"/>
                <a:cs typeface="B Mitra" pitchFamily="2" charset="-78"/>
              </a:rPr>
              <a:t>تشکیل مجمع عمومی موسس(حداقل سه نفر)</a:t>
            </a:r>
            <a:endParaRPr lang="en-US" sz="2400" dirty="0" smtClean="0">
              <a:effectLst/>
              <a:latin typeface="Calibri"/>
              <a:ea typeface="Calibri"/>
              <a:cs typeface="B Mitra" pitchFamily="2" charset="-78"/>
            </a:endParaRPr>
          </a:p>
          <a:p>
            <a:pPr marL="342900" lvl="0" indent="-342900" algn="r" rtl="1">
              <a:lnSpc>
                <a:spcPct val="150000"/>
              </a:lnSpc>
              <a:spcAft>
                <a:spcPts val="1000"/>
              </a:spcAft>
              <a:buFont typeface="+mj-lt"/>
              <a:buAutoNum type="arabicParenR"/>
            </a:pPr>
            <a:r>
              <a:rPr lang="fa-IR" sz="2400" dirty="0" smtClean="0">
                <a:effectLst/>
                <a:latin typeface="Calibri"/>
                <a:ea typeface="Calibri"/>
                <a:cs typeface="B Mitra" pitchFamily="2" charset="-78"/>
              </a:rPr>
              <a:t>تعیین بازرسی یا بازرسین تسط مجمع عمومی  موسسین</a:t>
            </a:r>
            <a:endParaRPr lang="en-US" sz="2400" dirty="0" smtClean="0">
              <a:effectLst/>
              <a:latin typeface="Calibri"/>
              <a:ea typeface="Calibri"/>
              <a:cs typeface="B Mitra" pitchFamily="2" charset="-78"/>
            </a:endParaRPr>
          </a:p>
          <a:p>
            <a:pPr marL="342900" lvl="0" indent="-342900" algn="r" rtl="1">
              <a:lnSpc>
                <a:spcPct val="150000"/>
              </a:lnSpc>
              <a:spcAft>
                <a:spcPts val="1000"/>
              </a:spcAft>
              <a:buFont typeface="+mj-lt"/>
              <a:buAutoNum type="arabicParenR"/>
            </a:pPr>
            <a:r>
              <a:rPr lang="fa-IR" sz="2400" dirty="0" smtClean="0">
                <a:effectLst/>
                <a:latin typeface="Calibri"/>
                <a:ea typeface="Calibri"/>
                <a:cs typeface="B Mitra" pitchFamily="2" charset="-78"/>
              </a:rPr>
              <a:t>تعیین میزان سرمایه شرکت توسط مجمع عمومی موسسین  حداقل یک ملیون ریال </a:t>
            </a:r>
            <a:endParaRPr lang="en-US" sz="2400" dirty="0" smtClean="0">
              <a:effectLst/>
              <a:latin typeface="Calibri"/>
              <a:ea typeface="Calibri"/>
              <a:cs typeface="B Mitra" pitchFamily="2" charset="-78"/>
            </a:endParaRPr>
          </a:p>
          <a:p>
            <a:pPr marL="342900" lvl="0" indent="-342900" algn="r" rtl="1">
              <a:lnSpc>
                <a:spcPct val="150000"/>
              </a:lnSpc>
              <a:spcAft>
                <a:spcPts val="1000"/>
              </a:spcAft>
              <a:buFont typeface="+mj-lt"/>
              <a:buAutoNum type="arabicParenR"/>
            </a:pPr>
            <a:r>
              <a:rPr lang="fa-IR" sz="2400" dirty="0" smtClean="0">
                <a:effectLst/>
                <a:latin typeface="Calibri"/>
                <a:ea typeface="Calibri"/>
                <a:cs typeface="B Mitra" pitchFamily="2" charset="-78"/>
              </a:rPr>
              <a:t>تعیین هیئت مدیره توسط مجمع عمومی موسس را انتخاب رئیس هیئت مدیره توسط هیئت مدیره </a:t>
            </a:r>
            <a:endParaRPr lang="en-US" sz="2400" dirty="0" smtClean="0">
              <a:effectLst/>
              <a:latin typeface="Calibri"/>
              <a:ea typeface="Calibri"/>
              <a:cs typeface="B Mitra" pitchFamily="2" charset="-78"/>
            </a:endParaRPr>
          </a:p>
          <a:p>
            <a:pPr marL="342900" lvl="0" indent="-342900" algn="r" rtl="1">
              <a:lnSpc>
                <a:spcPct val="150000"/>
              </a:lnSpc>
              <a:spcAft>
                <a:spcPts val="1000"/>
              </a:spcAft>
              <a:buFont typeface="+mj-lt"/>
              <a:buAutoNum type="arabicParenR"/>
            </a:pPr>
            <a:r>
              <a:rPr lang="fa-IR" sz="2400" dirty="0" smtClean="0">
                <a:effectLst/>
                <a:latin typeface="Calibri"/>
                <a:ea typeface="Calibri"/>
                <a:cs typeface="B Mitra" pitchFamily="2" charset="-78"/>
              </a:rPr>
              <a:t>تعیین مدیر عامل توسط هیئت مدیره </a:t>
            </a:r>
            <a:endParaRPr lang="en-US" sz="2400" dirty="0" smtClean="0">
              <a:effectLst/>
              <a:latin typeface="Calibri"/>
              <a:ea typeface="Calibri"/>
              <a:cs typeface="B Mitra" pitchFamily="2" charset="-78"/>
            </a:endParaRPr>
          </a:p>
          <a:p>
            <a:pPr marL="342900" lvl="0" indent="-342900" algn="r" rtl="1">
              <a:lnSpc>
                <a:spcPct val="150000"/>
              </a:lnSpc>
              <a:spcAft>
                <a:spcPts val="1000"/>
              </a:spcAft>
              <a:buFont typeface="+mj-lt"/>
              <a:buAutoNum type="arabicParenR"/>
            </a:pPr>
            <a:r>
              <a:rPr lang="fa-IR" sz="2400" dirty="0" smtClean="0">
                <a:effectLst/>
                <a:latin typeface="Calibri"/>
                <a:ea typeface="Calibri"/>
                <a:cs typeface="B Mitra" pitchFamily="2" charset="-78"/>
              </a:rPr>
              <a:t>تادیه 35% از مبلغ سرمایه  تعیین شده به حساب «شرکت درشرف تاسیس»</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2732509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2715" y="764704"/>
            <a:ext cx="7848872" cy="5647700"/>
          </a:xfrm>
          <a:prstGeom prst="rect">
            <a:avLst/>
          </a:prstGeom>
        </p:spPr>
        <p:txBody>
          <a:bodyPr wrap="square">
            <a:spAutoFit/>
          </a:bodyPr>
          <a:lstStyle/>
          <a:p>
            <a:pPr algn="r" rtl="1">
              <a:lnSpc>
                <a:spcPct val="200000"/>
              </a:lnSpc>
            </a:pPr>
            <a:r>
              <a:rPr lang="fa-IR" sz="2400" dirty="0" smtClean="0">
                <a:cs typeface="B Mitra" pitchFamily="2" charset="-78"/>
              </a:rPr>
              <a:t>7) تنظیم متن اساسنامه شرکت و صورت جلسات و شرکت و ارسال به ادره ثبت  شرکت ها</a:t>
            </a:r>
          </a:p>
          <a:p>
            <a:pPr algn="r" rtl="1">
              <a:lnSpc>
                <a:spcPct val="200000"/>
              </a:lnSpc>
            </a:pPr>
            <a:r>
              <a:rPr lang="fa-IR" sz="2400" dirty="0" smtClean="0">
                <a:cs typeface="B Mitra" pitchFamily="2" charset="-78"/>
              </a:rPr>
              <a:t>8) صدور شناسنامه ملی و شماره ثبت شرکت سهامی خاص </a:t>
            </a:r>
          </a:p>
          <a:p>
            <a:pPr algn="r" rtl="1">
              <a:lnSpc>
                <a:spcPct val="200000"/>
              </a:lnSpc>
            </a:pPr>
            <a:r>
              <a:rPr lang="fa-IR" sz="2400" dirty="0" smtClean="0">
                <a:cs typeface="B Mitra" pitchFamily="2" charset="-78"/>
              </a:rPr>
              <a:t>9) درج آگهی تاسیس در روزنامه رسمی جمهوری اسلامی ایران </a:t>
            </a:r>
          </a:p>
          <a:p>
            <a:pPr marL="228600" algn="r" rtl="1">
              <a:lnSpc>
                <a:spcPct val="200000"/>
              </a:lnSpc>
              <a:spcAft>
                <a:spcPts val="1000"/>
              </a:spcAft>
            </a:pPr>
            <a:r>
              <a:rPr lang="fa-IR" sz="2400" b="1" dirty="0" smtClean="0">
                <a:solidFill>
                  <a:srgbClr val="FF0000"/>
                </a:solidFill>
                <a:effectLst/>
                <a:latin typeface="Calibri"/>
                <a:ea typeface="Calibri"/>
                <a:cs typeface="B Lotus"/>
              </a:rPr>
              <a:t>مدارک لازم  جهت تاسیس  شرکت های سهامی خاص :</a:t>
            </a:r>
            <a:endParaRPr lang="en-US" sz="2400" b="1" dirty="0" smtClean="0">
              <a:solidFill>
                <a:srgbClr val="FF0000"/>
              </a:solidFill>
              <a:effectLst/>
              <a:latin typeface="Calibri"/>
              <a:ea typeface="Calibri"/>
              <a:cs typeface="Arial"/>
            </a:endParaRPr>
          </a:p>
          <a:p>
            <a:pPr marL="228600" algn="r" rtl="1">
              <a:lnSpc>
                <a:spcPct val="200000"/>
              </a:lnSpc>
              <a:spcAft>
                <a:spcPts val="1000"/>
              </a:spcAft>
            </a:pPr>
            <a:r>
              <a:rPr lang="fa-IR" sz="2400" dirty="0" smtClean="0">
                <a:effectLst/>
                <a:latin typeface="Calibri"/>
                <a:ea typeface="Calibri"/>
                <a:cs typeface="B Lotus"/>
              </a:rPr>
              <a:t>مدارک لازم جهت پذیرش شرکت سهامی خاص </a:t>
            </a:r>
            <a:endParaRPr lang="en-US" sz="2400" dirty="0" smtClean="0">
              <a:effectLst/>
              <a:latin typeface="Calibri"/>
              <a:ea typeface="Calibri"/>
              <a:cs typeface="Arial"/>
            </a:endParaRPr>
          </a:p>
          <a:p>
            <a:pPr marL="342900" lvl="0" indent="-342900" algn="r" rtl="1">
              <a:lnSpc>
                <a:spcPct val="200000"/>
              </a:lnSpc>
              <a:spcAft>
                <a:spcPts val="1000"/>
              </a:spcAft>
              <a:buFont typeface="+mj-lt"/>
              <a:buAutoNum type="arabicPeriod"/>
            </a:pPr>
            <a:r>
              <a:rPr lang="fa-IR" sz="2400" dirty="0" smtClean="0">
                <a:effectLst/>
                <a:latin typeface="Calibri"/>
                <a:ea typeface="Calibri"/>
                <a:cs typeface="B Lotus"/>
              </a:rPr>
              <a:t>تکمیل دو نسخه اظهارنامه شرکت سهامی خاص </a:t>
            </a:r>
            <a:endParaRPr lang="en-US" sz="2400" dirty="0" smtClean="0">
              <a:effectLst/>
              <a:latin typeface="Calibri"/>
              <a:ea typeface="Calibri"/>
              <a:cs typeface="Arial"/>
            </a:endParaRPr>
          </a:p>
          <a:p>
            <a:pPr marL="342900" lvl="0" indent="-342900" algn="r" rtl="1">
              <a:lnSpc>
                <a:spcPct val="200000"/>
              </a:lnSpc>
              <a:spcAft>
                <a:spcPts val="1000"/>
              </a:spcAft>
              <a:buFont typeface="+mj-lt"/>
              <a:buAutoNum type="arabicPeriod"/>
            </a:pPr>
            <a:r>
              <a:rPr lang="fa-IR" sz="2400" dirty="0" smtClean="0">
                <a:effectLst/>
                <a:latin typeface="Calibri"/>
                <a:ea typeface="Calibri"/>
                <a:cs typeface="B Lotus"/>
              </a:rPr>
              <a:t>تکمیل دو نسخه اساسنامه شرکت سهامی خاص</a:t>
            </a:r>
            <a:endParaRPr lang="fa-IR" sz="2400" dirty="0">
              <a:cs typeface="B Mitra" pitchFamily="2" charset="-78"/>
            </a:endParaRPr>
          </a:p>
        </p:txBody>
      </p:sp>
    </p:spTree>
    <p:extLst>
      <p:ext uri="{BB962C8B-B14F-4D97-AF65-F5344CB8AC3E}">
        <p14:creationId xmlns:p14="http://schemas.microsoft.com/office/powerpoint/2010/main" val="3224291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028343"/>
            <a:ext cx="7200800" cy="4524315"/>
          </a:xfrm>
          <a:prstGeom prst="rect">
            <a:avLst/>
          </a:prstGeom>
        </p:spPr>
        <p:txBody>
          <a:bodyPr wrap="square">
            <a:spAutoFit/>
          </a:bodyPr>
          <a:lstStyle/>
          <a:p>
            <a:pPr algn="r" rtl="1">
              <a:lnSpc>
                <a:spcPct val="150000"/>
              </a:lnSpc>
            </a:pPr>
            <a:r>
              <a:rPr lang="fa-IR" sz="2400" dirty="0" smtClean="0">
                <a:cs typeface="B Mitra" pitchFamily="2" charset="-78"/>
              </a:rPr>
              <a:t>3-ارائه دو نسخه صورتجلسه مجمع عمومی موسسین </a:t>
            </a:r>
          </a:p>
          <a:p>
            <a:pPr algn="r" rtl="1">
              <a:lnSpc>
                <a:spcPct val="150000"/>
              </a:lnSpc>
            </a:pPr>
            <a:r>
              <a:rPr lang="fa-IR" sz="2400" dirty="0" smtClean="0">
                <a:cs typeface="B Mitra" pitchFamily="2" charset="-78"/>
              </a:rPr>
              <a:t>4-کپی شناسنامه بابر اصل شده تمامی اعضای  هیات مدیره و سهامداران  و بازرسین (در دفاتر  اسناد رسمی) ویا وکیل رسمی  شرکت </a:t>
            </a:r>
          </a:p>
          <a:p>
            <a:pPr algn="r" rtl="1">
              <a:lnSpc>
                <a:spcPct val="150000"/>
              </a:lnSpc>
            </a:pPr>
            <a:r>
              <a:rPr lang="fa-IR" sz="2400" dirty="0" smtClean="0">
                <a:cs typeface="B Mitra" pitchFamily="2" charset="-78"/>
              </a:rPr>
              <a:t>5-کپی مارت ملی بابر اصل  شده تمامی اعضای  هیئت مدیره  و سهامداران  و بازرسین (در دفاتر  اسناد رسمی ) و یا وکیل  رسمی دادگستری</a:t>
            </a:r>
          </a:p>
          <a:p>
            <a:pPr algn="r" rtl="1">
              <a:lnSpc>
                <a:spcPct val="150000"/>
              </a:lnSpc>
            </a:pPr>
            <a:r>
              <a:rPr lang="fa-IR" sz="2400" dirty="0" smtClean="0">
                <a:cs typeface="B Mitra" pitchFamily="2" charset="-78"/>
              </a:rPr>
              <a:t>6-در صورتیکه  اعضاء هیئت مدیره  با سهامداران اشخاص  حقوقی  باشند ، ارائه کپی آخرین  روزنامه رسمی شخص حقوقی .نامه معرفی  نماینده (در سربرگ شرکت) وکپی اساسنامه و کپی کارت ملی  بابر اصل شده  نماینده  شخص حقوقی </a:t>
            </a:r>
            <a:endParaRPr lang="fa-IR" sz="2400" dirty="0">
              <a:cs typeface="B Mitra" pitchFamily="2" charset="-78"/>
            </a:endParaRPr>
          </a:p>
        </p:txBody>
      </p:sp>
    </p:spTree>
    <p:extLst>
      <p:ext uri="{BB962C8B-B14F-4D97-AF65-F5344CB8AC3E}">
        <p14:creationId xmlns:p14="http://schemas.microsoft.com/office/powerpoint/2010/main" val="22168722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262" y="548680"/>
            <a:ext cx="7776864" cy="5632311"/>
          </a:xfrm>
          <a:prstGeom prst="rect">
            <a:avLst/>
          </a:prstGeom>
        </p:spPr>
        <p:txBody>
          <a:bodyPr wrap="square">
            <a:spAutoFit/>
          </a:bodyPr>
          <a:lstStyle/>
          <a:p>
            <a:pPr algn="just" rtl="1">
              <a:lnSpc>
                <a:spcPct val="150000"/>
              </a:lnSpc>
            </a:pPr>
            <a:r>
              <a:rPr lang="fa-IR" sz="2400" dirty="0" smtClean="0">
                <a:cs typeface="B Mitra" pitchFamily="2" charset="-78"/>
              </a:rPr>
              <a:t>7-در صورت داشتن سهامدار خارجی  برای اشخاص حقیقی ارائه کپی  بابر اصل پاسپورت  و برای اشخاص حقوقی  ارائه گواهی ثبت  شرکت نزد مرجع ثبت شده حاوی آخرین وضعیت شرکت  و همچنین  ارائه اصل  و ترجمه وکالت نامه و اختیار نامه وکیل سهامدار خارجی (اعم از حقیقی و حقوقی)</a:t>
            </a:r>
          </a:p>
          <a:p>
            <a:pPr algn="just" rtl="1">
              <a:lnSpc>
                <a:spcPct val="150000"/>
              </a:lnSpc>
            </a:pPr>
            <a:r>
              <a:rPr lang="fa-IR" sz="2400" dirty="0" smtClean="0">
                <a:cs typeface="B Mitra" pitchFamily="2" charset="-78"/>
              </a:rPr>
              <a:t>8-ارائه گواهی عدم سوء پیشینه کیفری کلیه اعضای  هیات مدیره ، مدیر عاملو بازرسان  شرکت از طرف  متقاضی ثبت شرکت. (مراکز پلیس+10)</a:t>
            </a:r>
          </a:p>
          <a:p>
            <a:pPr algn="just" rtl="1">
              <a:lnSpc>
                <a:spcPct val="150000"/>
              </a:lnSpc>
            </a:pPr>
            <a:r>
              <a:rPr lang="fa-IR" sz="2400" dirty="0" smtClean="0">
                <a:cs typeface="B Mitra" pitchFamily="2" charset="-78"/>
              </a:rPr>
              <a:t>9-ارائه اقرار نامه در متن صورتجلسه جهت کلیه  اعضای هیات مدیره  و مدیرعامل شرکت مبنی بر اینکه مشمول ممنوعیت  های مندرج در اصل 141  قانون اساسی نبوده و هیچگونه ممنوعیت  قانونی موضوع مواد 111 و 126 قانون تجارت برای آنها جهت  عضویت در هیات مدیره و مدیر عاملی  وجود ندارد. در زیر همین بند  نمونه اقرارنامه  آورده شده است.</a:t>
            </a:r>
            <a:endParaRPr lang="fa-IR" sz="2400" dirty="0">
              <a:cs typeface="B Mitra" pitchFamily="2" charset="-78"/>
            </a:endParaRPr>
          </a:p>
        </p:txBody>
      </p:sp>
    </p:spTree>
    <p:extLst>
      <p:ext uri="{BB962C8B-B14F-4D97-AF65-F5344CB8AC3E}">
        <p14:creationId xmlns:p14="http://schemas.microsoft.com/office/powerpoint/2010/main" val="1133264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77783"/>
            <a:ext cx="7776864" cy="4524315"/>
          </a:xfrm>
          <a:prstGeom prst="rect">
            <a:avLst/>
          </a:prstGeom>
        </p:spPr>
        <p:txBody>
          <a:bodyPr wrap="square">
            <a:spAutoFit/>
          </a:bodyPr>
          <a:lstStyle/>
          <a:p>
            <a:pPr algn="just" rtl="1">
              <a:lnSpc>
                <a:spcPct val="150000"/>
              </a:lnSpc>
            </a:pPr>
            <a:r>
              <a:rPr lang="fa-IR" sz="2400" dirty="0" smtClean="0">
                <a:cs typeface="B Mitra" pitchFamily="2" charset="-78"/>
              </a:rPr>
              <a:t>10-ارائه اقرارنامه بازرس یا بازرسان  در متن صورتجلسه  مبنی بر اینکه  هیچگونه نسبت  فامیلی اعم از  نسبی و سببی  با مدیران یا مدیزر عامل  شرکت بطر  موظفی حقوق دریافت  نمی دارند. در صورت کشف  خلاف مشمول  بند 3 ماده 243 لایحه اصلاح  قسمتی از قانون تجارت  خواهد بود . ارائه گواهی  عدم سوءپیشینه  کیفری کلیه اعضای  هیات مدیره، مدیرعامل و بازرسان شرکت از طرف متقاضی ثبت لازم می باشد. در زیر همین بند  نمونه اقرار نامه آورده شده است :</a:t>
            </a:r>
          </a:p>
          <a:p>
            <a:pPr algn="just" rtl="1">
              <a:lnSpc>
                <a:spcPct val="150000"/>
              </a:lnSpc>
            </a:pPr>
            <a:r>
              <a:rPr lang="fa-IR" sz="2400" dirty="0" smtClean="0">
                <a:cs typeface="B Mitra" pitchFamily="2" charset="-78"/>
              </a:rPr>
              <a:t>نمونه متن اقرارنامه: بازرس (بازرسین ) اقرار نمودند  مشمول  ممنوعیت های مندرج در اصل 141 قانون اساسی و مواد 111 و 126  لایحه اصلاحی قانون تجارت نمی باشند.</a:t>
            </a:r>
            <a:endParaRPr lang="fa-IR" sz="2400" dirty="0">
              <a:cs typeface="B Mitra" pitchFamily="2" charset="-78"/>
            </a:endParaRPr>
          </a:p>
        </p:txBody>
      </p:sp>
    </p:spTree>
    <p:extLst>
      <p:ext uri="{BB962C8B-B14F-4D97-AF65-F5344CB8AC3E}">
        <p14:creationId xmlns:p14="http://schemas.microsoft.com/office/powerpoint/2010/main" val="530559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08720"/>
            <a:ext cx="7632848" cy="3785652"/>
          </a:xfrm>
          <a:prstGeom prst="rect">
            <a:avLst/>
          </a:prstGeom>
        </p:spPr>
        <p:txBody>
          <a:bodyPr wrap="square">
            <a:spAutoFit/>
          </a:bodyPr>
          <a:lstStyle/>
          <a:p>
            <a:pPr algn="r" rtl="1">
              <a:lnSpc>
                <a:spcPct val="200000"/>
              </a:lnSpc>
            </a:pPr>
            <a:r>
              <a:rPr lang="fa-IR" sz="2400" dirty="0" smtClean="0">
                <a:cs typeface="B Mitra" pitchFamily="2" charset="-78"/>
              </a:rPr>
              <a:t>11-ارائه اصل  وکالتنامه  یا کپی  بابر اصل  وکالتنامه.</a:t>
            </a:r>
          </a:p>
          <a:p>
            <a:pPr algn="r" rtl="1">
              <a:lnSpc>
                <a:spcPct val="200000"/>
              </a:lnSpc>
            </a:pPr>
            <a:r>
              <a:rPr lang="fa-IR" sz="2400" dirty="0" smtClean="0">
                <a:cs typeface="B Mitra" pitchFamily="2" charset="-78"/>
              </a:rPr>
              <a:t>12-ارائه اصل قیم نامه یا کپی بابر اصل  قیم نامه .</a:t>
            </a:r>
          </a:p>
          <a:p>
            <a:pPr algn="r" rtl="1">
              <a:lnSpc>
                <a:spcPct val="200000"/>
              </a:lnSpc>
            </a:pPr>
            <a:r>
              <a:rPr lang="fa-IR" sz="2400" dirty="0" smtClean="0">
                <a:cs typeface="B Mitra" pitchFamily="2" charset="-78"/>
              </a:rPr>
              <a:t>13-پرداخت فیش000 /40 ریال بعنوان هزینه </a:t>
            </a:r>
          </a:p>
          <a:p>
            <a:pPr algn="r" rtl="1">
              <a:lnSpc>
                <a:spcPct val="200000"/>
              </a:lnSpc>
            </a:pPr>
            <a:r>
              <a:rPr lang="fa-IR" sz="2400" dirty="0" smtClean="0">
                <a:cs typeface="B Mitra" pitchFamily="2" charset="-78"/>
              </a:rPr>
              <a:t>14-ارائه گواهی بانکی  مبنی بر پرداخت حداقل 35% سرمایه  اولیه شرکت</a:t>
            </a:r>
          </a:p>
          <a:p>
            <a:pPr algn="r" rtl="1">
              <a:lnSpc>
                <a:spcPct val="200000"/>
              </a:lnSpc>
            </a:pPr>
            <a:endParaRPr lang="fa-IR" sz="2400" dirty="0">
              <a:cs typeface="B Mitra" pitchFamily="2" charset="-78"/>
            </a:endParaRPr>
          </a:p>
        </p:txBody>
      </p:sp>
    </p:spTree>
    <p:extLst>
      <p:ext uri="{BB962C8B-B14F-4D97-AF65-F5344CB8AC3E}">
        <p14:creationId xmlns:p14="http://schemas.microsoft.com/office/powerpoint/2010/main" val="40466933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8575" y="816624"/>
            <a:ext cx="7488832" cy="5334794"/>
          </a:xfrm>
          <a:prstGeom prst="rect">
            <a:avLst/>
          </a:prstGeom>
        </p:spPr>
        <p:txBody>
          <a:bodyPr wrap="square">
            <a:spAutoFit/>
          </a:bodyPr>
          <a:lstStyle/>
          <a:p>
            <a:pPr algn="just" rtl="1">
              <a:lnSpc>
                <a:spcPct val="150000"/>
              </a:lnSpc>
              <a:spcAft>
                <a:spcPts val="1000"/>
              </a:spcAft>
            </a:pPr>
            <a:r>
              <a:rPr lang="fa-IR" sz="2400" b="1" dirty="0" smtClean="0">
                <a:solidFill>
                  <a:srgbClr val="FF0000"/>
                </a:solidFill>
                <a:effectLst/>
                <a:latin typeface="Calibri"/>
                <a:ea typeface="Calibri"/>
                <a:cs typeface="B Mitra" pitchFamily="2" charset="-78"/>
              </a:rPr>
              <a:t>شرکت با مسئولیت محدود:</a:t>
            </a:r>
            <a:endParaRPr lang="en-US" sz="2400" b="1" dirty="0" smtClean="0">
              <a:solidFill>
                <a:srgbClr val="FF0000"/>
              </a:solidFill>
              <a:effectLst/>
              <a:latin typeface="Calibri"/>
              <a:ea typeface="Calibri"/>
              <a:cs typeface="B Mitra" pitchFamily="2" charset="-78"/>
            </a:endParaRPr>
          </a:p>
          <a:p>
            <a:pPr algn="just" rtl="1">
              <a:lnSpc>
                <a:spcPct val="150000"/>
              </a:lnSpc>
              <a:spcAft>
                <a:spcPts val="1000"/>
              </a:spcAft>
            </a:pPr>
            <a:r>
              <a:rPr lang="fa-IR" sz="2400" dirty="0" smtClean="0">
                <a:effectLst/>
                <a:latin typeface="Calibri"/>
                <a:ea typeface="Calibri"/>
                <a:cs typeface="B Mitra" pitchFamily="2" charset="-78"/>
              </a:rPr>
              <a:t>نوعی شرکت بر خلاف شرکت تضامنی، مسئولیت هریک از سهامداران در مورد بدهی های شرکت محدود به مبلغ سرمایه گذاری شده در شرکت است ودر صورت عدم کفایت  مجبور نیستند اموال شخصی خود را در این را مصرف نمایند  به زبان ساده تر  در صورتی که شرکت  ورشکسته شود و نتواند  جوابگوی  طلبکاران باشد تنها سرمایه داران  از بین می رود  و طلبکاران  نمی توانند باقی مانده مطالبات خود را از  اموال شرکای شرکت مطالبه کنند</a:t>
            </a:r>
            <a:endParaRPr lang="en-US" sz="2400" dirty="0" smtClean="0">
              <a:effectLst/>
              <a:latin typeface="Calibri"/>
              <a:ea typeface="Calibri"/>
              <a:cs typeface="B Mitra" pitchFamily="2" charset="-78"/>
            </a:endParaRPr>
          </a:p>
          <a:p>
            <a:pPr algn="just" rtl="1">
              <a:lnSpc>
                <a:spcPct val="150000"/>
              </a:lnSpc>
              <a:spcAft>
                <a:spcPts val="1000"/>
              </a:spcAft>
            </a:pPr>
            <a:r>
              <a:rPr lang="fa-IR" sz="2400" dirty="0" smtClean="0">
                <a:effectLst/>
                <a:latin typeface="Calibri"/>
                <a:ea typeface="Calibri"/>
                <a:cs typeface="B Mitra" pitchFamily="2" charset="-78"/>
              </a:rPr>
              <a:t>جهت تاسیس شرکت با مسئولیت محدود حداقل مبلغ یک میلیون ریال سرمایه نقدی  یا غیر نقدی و حداقل اعضاء 2 نفر باید باشد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384492303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836712"/>
            <a:ext cx="7416824" cy="3801041"/>
          </a:xfrm>
          <a:prstGeom prst="rect">
            <a:avLst/>
          </a:prstGeom>
        </p:spPr>
        <p:txBody>
          <a:bodyPr wrap="square">
            <a:spAutoFit/>
          </a:bodyPr>
          <a:lstStyle/>
          <a:p>
            <a:pPr algn="just" rtl="1">
              <a:lnSpc>
                <a:spcPct val="150000"/>
              </a:lnSpc>
              <a:spcAft>
                <a:spcPts val="1000"/>
              </a:spcAft>
            </a:pPr>
            <a:r>
              <a:rPr lang="fa-IR" sz="2400" dirty="0" smtClean="0">
                <a:effectLst/>
                <a:latin typeface="Calibri"/>
                <a:ea typeface="Calibri"/>
                <a:cs typeface="B Lotus"/>
              </a:rPr>
              <a:t>انتخاب بازرسی اصلی و علی البدل در شرکت های  سهامی الزامی و اجباری  اما در شرکت و مسئولیت محدود اختیاری است </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تشریفاتی که در ثبت شرکت های سهامی(اعم از انتخاب بازرسی یا بازرسان)</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در صورتی است که تعداد شرکای آن از 12 نفر بیشتر باشند.</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در کل می توان گفت ساده ترین و راحت ترین نوع شرکت در شرکتهای تجاری شرکت با مسئولیت محدود می باشد.</a:t>
            </a:r>
            <a:endParaRPr lang="en-US" sz="2400" dirty="0">
              <a:effectLst/>
              <a:latin typeface="Calibri"/>
              <a:ea typeface="Calibri"/>
              <a:cs typeface="Arial"/>
            </a:endParaRPr>
          </a:p>
        </p:txBody>
      </p:sp>
    </p:spTree>
    <p:extLst>
      <p:ext uri="{BB962C8B-B14F-4D97-AF65-F5344CB8AC3E}">
        <p14:creationId xmlns:p14="http://schemas.microsoft.com/office/powerpoint/2010/main" val="2885243629"/>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776864" cy="5719514"/>
          </a:xfrm>
          <a:prstGeom prst="rect">
            <a:avLst/>
          </a:prstGeom>
        </p:spPr>
        <p:txBody>
          <a:bodyPr wrap="square">
            <a:spAutoFit/>
          </a:bodyPr>
          <a:lstStyle/>
          <a:p>
            <a:pPr algn="just" rtl="1">
              <a:lnSpc>
                <a:spcPct val="150000"/>
              </a:lnSpc>
              <a:spcAft>
                <a:spcPts val="1000"/>
              </a:spcAft>
            </a:pPr>
            <a:r>
              <a:rPr lang="fa-IR" sz="2400" b="1" dirty="0" smtClean="0">
                <a:solidFill>
                  <a:srgbClr val="FF0000"/>
                </a:solidFill>
                <a:effectLst/>
                <a:latin typeface="Calibri"/>
                <a:ea typeface="Calibri"/>
                <a:cs typeface="B Lotus"/>
              </a:rPr>
              <a:t>مراحل ثبت شرکت با مسئولیت محدود :</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تشکیل مجمع عمومی موسس(حداقل 2 نفر )</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تعیین میزان سرمایه شرکت توسط مجمع عمومی موسس(حداقل یک میلیون ریال)</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 تعیین هیئت مدیره  توسط مجمع عمومی موسس و انتخاب رئیس هیئت مدیره  توسط هیئت مدیره </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تعیین مدیر عامل  توسط هیئت مدیره</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تعیین متن اساسنامه  شرکت و صورت جلسات  و شرکت نامه و ارسال به ادره ثبت شرکت ها</a:t>
            </a:r>
            <a:endParaRPr lang="en-US" sz="2400" dirty="0">
              <a:effectLst/>
              <a:latin typeface="Calibri"/>
              <a:ea typeface="Calibri"/>
              <a:cs typeface="Arial"/>
            </a:endParaRPr>
          </a:p>
        </p:txBody>
      </p:sp>
    </p:spTree>
    <p:extLst>
      <p:ext uri="{BB962C8B-B14F-4D97-AF65-F5344CB8AC3E}">
        <p14:creationId xmlns:p14="http://schemas.microsoft.com/office/powerpoint/2010/main" val="205160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541" y="1052736"/>
            <a:ext cx="7416824" cy="4909036"/>
          </a:xfrm>
          <a:prstGeom prst="rect">
            <a:avLst/>
          </a:prstGeom>
        </p:spPr>
        <p:txBody>
          <a:bodyPr wrap="square">
            <a:spAutoFit/>
          </a:bodyPr>
          <a:lstStyle/>
          <a:p>
            <a:pPr algn="r" rtl="1">
              <a:lnSpc>
                <a:spcPct val="150000"/>
              </a:lnSpc>
            </a:pPr>
            <a:r>
              <a:rPr lang="fa-IR" sz="2400" dirty="0" smtClean="0">
                <a:cs typeface="B Mitra" pitchFamily="2" charset="-78"/>
              </a:rPr>
              <a:t>6) صدور شناسنامه ملی و شماره ثبت شرکت مسئولیت محدود </a:t>
            </a:r>
          </a:p>
          <a:p>
            <a:pPr algn="r" rtl="1">
              <a:lnSpc>
                <a:spcPct val="150000"/>
              </a:lnSpc>
            </a:pPr>
            <a:r>
              <a:rPr lang="fa-IR" sz="2400" dirty="0" smtClean="0">
                <a:cs typeface="B Mitra" pitchFamily="2" charset="-78"/>
              </a:rPr>
              <a:t>7) درج آگهی تاسیس در روزنامه رسمی جمهوری اسلامی ایران </a:t>
            </a:r>
          </a:p>
          <a:p>
            <a:pPr algn="r" rtl="1">
              <a:lnSpc>
                <a:spcPct val="150000"/>
              </a:lnSpc>
            </a:pPr>
            <a:endParaRPr lang="fa-IR" sz="2400" dirty="0">
              <a:cs typeface="B Mitra" pitchFamily="2" charset="-78"/>
            </a:endParaRPr>
          </a:p>
          <a:p>
            <a:pPr algn="r" rtl="1">
              <a:lnSpc>
                <a:spcPct val="150000"/>
              </a:lnSpc>
            </a:pPr>
            <a:endParaRPr lang="fa-IR" sz="2400" dirty="0" smtClean="0">
              <a:cs typeface="B Mitra" pitchFamily="2" charset="-78"/>
            </a:endParaRPr>
          </a:p>
          <a:p>
            <a:pPr marL="228600" algn="just" rtl="1">
              <a:lnSpc>
                <a:spcPct val="150000"/>
              </a:lnSpc>
              <a:spcAft>
                <a:spcPts val="1000"/>
              </a:spcAft>
            </a:pPr>
            <a:r>
              <a:rPr lang="fa-IR" sz="2400" b="1" dirty="0" smtClean="0">
                <a:solidFill>
                  <a:srgbClr val="FF0000"/>
                </a:solidFill>
                <a:effectLst/>
                <a:latin typeface="Calibri"/>
                <a:ea typeface="Calibri"/>
                <a:cs typeface="B Lotus"/>
              </a:rPr>
              <a:t>مدارک لازم جهت تاسیس شرکت </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کپی بابر اصل  وکارت ملی و شناسنامه اعضاء</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گواهی عدم سوء پیشینه کیفری</a:t>
            </a:r>
            <a:endParaRPr lang="en-US" sz="2400" dirty="0" smtClean="0">
              <a:effectLst/>
              <a:latin typeface="Calibri"/>
              <a:ea typeface="Calibri"/>
              <a:cs typeface="Arial"/>
            </a:endParaRPr>
          </a:p>
          <a:p>
            <a:pPr algn="r" rtl="1">
              <a:lnSpc>
                <a:spcPct val="150000"/>
              </a:lnSpc>
            </a:pPr>
            <a:endParaRPr lang="fa-IR" sz="2400" dirty="0">
              <a:cs typeface="B Mitra" pitchFamily="2" charset="-78"/>
            </a:endParaRPr>
          </a:p>
        </p:txBody>
      </p:sp>
    </p:spTree>
    <p:extLst>
      <p:ext uri="{BB962C8B-B14F-4D97-AF65-F5344CB8AC3E}">
        <p14:creationId xmlns:p14="http://schemas.microsoft.com/office/powerpoint/2010/main" val="1892170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843" y="1124744"/>
            <a:ext cx="7344816" cy="3785652"/>
          </a:xfrm>
          <a:prstGeom prst="rect">
            <a:avLst/>
          </a:prstGeom>
        </p:spPr>
        <p:txBody>
          <a:bodyPr wrap="square">
            <a:spAutoFit/>
          </a:bodyPr>
          <a:lstStyle/>
          <a:p>
            <a:pPr algn="just" rtl="1">
              <a:lnSpc>
                <a:spcPct val="200000"/>
              </a:lnSpc>
            </a:pPr>
            <a:r>
              <a:rPr lang="fa-IR" sz="2400" dirty="0" smtClean="0">
                <a:cs typeface="B Mitra" pitchFamily="2" charset="-78"/>
              </a:rPr>
              <a:t>قانون تجارت جمهوری اسلامی ایران در تاریخ 13/12/1311 تصویب وبه اجرا در تاریخ 24/12/1347 اصلاحی ماده 16 قانون تجارت و آیین نامه ابلاغ شده در این خصوص سازمان ثبت اسناد واملاک کشور مرجع ثبت شرکت ها می باشد که در کل مسئولیت بر عهده قوه قضائیه است زیرا سازمان ثبت اسناد واملاک و به تبع آن کلیه ادارات و زیر مجموعه های آن به صورت ارگانیک به قوه قضائیه می باشند.</a:t>
            </a:r>
            <a:endParaRPr lang="en-US" sz="2400" dirty="0">
              <a:cs typeface="B Mitra" pitchFamily="2" charset="-78"/>
            </a:endParaRPr>
          </a:p>
        </p:txBody>
      </p:sp>
    </p:spTree>
    <p:extLst>
      <p:ext uri="{BB962C8B-B14F-4D97-AF65-F5344CB8AC3E}">
        <p14:creationId xmlns:p14="http://schemas.microsoft.com/office/powerpoint/2010/main" val="44114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124744"/>
            <a:ext cx="7488832" cy="3785652"/>
          </a:xfrm>
          <a:prstGeom prst="rect">
            <a:avLst/>
          </a:prstGeom>
        </p:spPr>
        <p:txBody>
          <a:bodyPr wrap="square">
            <a:spAutoFit/>
          </a:bodyPr>
          <a:lstStyle/>
          <a:p>
            <a:pPr algn="just" rtl="1">
              <a:lnSpc>
                <a:spcPct val="200000"/>
              </a:lnSpc>
            </a:pPr>
            <a:r>
              <a:rPr lang="fa-IR" sz="2400" dirty="0" smtClean="0">
                <a:cs typeface="B Mitra" pitchFamily="2" charset="-78"/>
              </a:rPr>
              <a:t>3) پرداخت مبلغ چهل هزار ریال به حساب بانک ملی به نام سازمان ثبت اسناد و املاک کشور جهت  تعیین نام</a:t>
            </a:r>
          </a:p>
          <a:p>
            <a:pPr algn="just" rtl="1">
              <a:lnSpc>
                <a:spcPct val="200000"/>
              </a:lnSpc>
            </a:pPr>
            <a:r>
              <a:rPr lang="fa-IR" sz="2400" dirty="0" smtClean="0">
                <a:cs typeface="B Mitra" pitchFamily="2" charset="-78"/>
              </a:rPr>
              <a:t>4) 2 برگ تقاضا نامه و شرکت نامه و اساسنامه شرکت با مسئولیت محدود و امضاء ذیل تمام صفحات آن توسط کلیه سهامداران</a:t>
            </a:r>
          </a:p>
          <a:p>
            <a:pPr algn="just" rtl="1">
              <a:lnSpc>
                <a:spcPct val="200000"/>
              </a:lnSpc>
            </a:pPr>
            <a:r>
              <a:rPr lang="fa-IR" sz="2400" dirty="0" smtClean="0">
                <a:cs typeface="B Mitra" pitchFamily="2" charset="-78"/>
              </a:rPr>
              <a:t>5) 2 نسخه صورت جلسه مجمع عمومی موسسین و هیئت مدیره </a:t>
            </a:r>
            <a:endParaRPr lang="fa-IR" sz="2400" dirty="0">
              <a:cs typeface="B Mitra" pitchFamily="2" charset="-78"/>
            </a:endParaRPr>
          </a:p>
        </p:txBody>
      </p:sp>
    </p:spTree>
    <p:extLst>
      <p:ext uri="{BB962C8B-B14F-4D97-AF65-F5344CB8AC3E}">
        <p14:creationId xmlns:p14="http://schemas.microsoft.com/office/powerpoint/2010/main" val="416149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61603"/>
            <a:ext cx="7632848" cy="5888792"/>
          </a:xfrm>
          <a:prstGeom prst="rect">
            <a:avLst/>
          </a:prstGeom>
        </p:spPr>
        <p:txBody>
          <a:bodyPr wrap="square">
            <a:spAutoFit/>
          </a:bodyPr>
          <a:lstStyle/>
          <a:p>
            <a:pPr algn="just" rtl="1">
              <a:lnSpc>
                <a:spcPct val="150000"/>
              </a:lnSpc>
              <a:spcAft>
                <a:spcPts val="1000"/>
              </a:spcAft>
            </a:pPr>
            <a:r>
              <a:rPr lang="fa-IR" sz="2400" b="1" dirty="0" smtClean="0">
                <a:solidFill>
                  <a:srgbClr val="FF0000"/>
                </a:solidFill>
                <a:effectLst/>
                <a:latin typeface="Calibri"/>
                <a:ea typeface="Calibri"/>
                <a:cs typeface="B Lotus"/>
              </a:rPr>
              <a:t>شرکت های تعاونی :</a:t>
            </a:r>
            <a:endParaRPr lang="en-US" sz="2400" b="1" dirty="0" smtClean="0">
              <a:solidFill>
                <a:srgbClr val="FF0000"/>
              </a:solidFill>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 مشارکتی که عده ای  از افرادی که هم صنف یا تناسبی مشابه دارند مثلاً همسایه  دوست، خویشاوند یا همشهری هستند برای دستیابی به منافع مشترک گرد هم می آیند  ودر حقیقت بهم کمک می کنند وبرای تهیه مسکن یا خرید مایحتاج یا کسب اعتبار و وام تعاونی درست می کنند، سرمایه معینی را در میان می گذارند و دسته جمعی مشکل را حل می نمایند. که این اجتماع را شرکت تعاونی گویند.</a:t>
            </a:r>
            <a:endParaRPr lang="en-US" sz="2400" dirty="0" smtClean="0">
              <a:effectLst/>
              <a:latin typeface="Calibri"/>
              <a:ea typeface="Calibri"/>
              <a:cs typeface="Arial"/>
            </a:endParaRPr>
          </a:p>
          <a:p>
            <a:pPr algn="just" rtl="1">
              <a:lnSpc>
                <a:spcPct val="150000"/>
              </a:lnSpc>
              <a:spcAft>
                <a:spcPts val="1000"/>
              </a:spcAft>
            </a:pPr>
            <a:r>
              <a:rPr lang="fa-IR" sz="2400" dirty="0" smtClean="0">
                <a:effectLst/>
                <a:latin typeface="Calibri"/>
                <a:ea typeface="Calibri"/>
                <a:cs typeface="B Lotus"/>
              </a:rPr>
              <a:t>در شرکت تعاونی جدای از سایر شرکت ها ممکن است اعضا دارای و سرمایه و سهم یکسان  از سود نداشته  اما هر عضو  بدون توجه به درصد سهامش یک رای دارد و سهام به رای وجود ندارد  در واقع تعاونی، متکی به اعضا است نه به سرمایه</a:t>
            </a:r>
            <a:endParaRPr lang="en-US" sz="2400" dirty="0">
              <a:effectLst/>
              <a:latin typeface="Calibri"/>
              <a:ea typeface="Calibri"/>
              <a:cs typeface="Arial"/>
            </a:endParaRPr>
          </a:p>
        </p:txBody>
      </p:sp>
    </p:spTree>
    <p:extLst>
      <p:ext uri="{BB962C8B-B14F-4D97-AF65-F5344CB8AC3E}">
        <p14:creationId xmlns:p14="http://schemas.microsoft.com/office/powerpoint/2010/main" val="4041615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80728"/>
            <a:ext cx="7357067" cy="3672800"/>
          </a:xfrm>
          <a:prstGeom prst="rect">
            <a:avLst/>
          </a:prstGeom>
        </p:spPr>
        <p:txBody>
          <a:bodyPr wrap="square">
            <a:spAutoFit/>
          </a:bodyPr>
          <a:lstStyle/>
          <a:p>
            <a:pPr algn="just" rtl="1">
              <a:lnSpc>
                <a:spcPct val="150000"/>
              </a:lnSpc>
              <a:spcAft>
                <a:spcPts val="1000"/>
              </a:spcAft>
            </a:pPr>
            <a:r>
              <a:rPr lang="fa-IR" dirty="0" smtClean="0">
                <a:effectLst/>
                <a:latin typeface="Calibri"/>
                <a:ea typeface="Calibri"/>
                <a:cs typeface="B Lotus"/>
              </a:rPr>
              <a:t> </a:t>
            </a:r>
            <a:r>
              <a:rPr lang="fa-IR" sz="2400" dirty="0" smtClean="0">
                <a:effectLst/>
                <a:latin typeface="Calibri"/>
                <a:ea typeface="Calibri"/>
                <a:cs typeface="B Mitra" pitchFamily="2" charset="-78"/>
              </a:rPr>
              <a:t>شرکت های تعاونی تولیدی که به منظور اشتغال در امور مربوط به کشاورزی، دامداری، پرورش و صید ماهی ، عمران شهری، روستایی، عشایری و نظایر اینها فعالیت می نماید و مجموعاً یک واحد تولید را درآن اداره می نمایند</a:t>
            </a:r>
          </a:p>
          <a:p>
            <a:pPr algn="just" rtl="1">
              <a:lnSpc>
                <a:spcPct val="150000"/>
              </a:lnSpc>
              <a:spcAft>
                <a:spcPts val="1000"/>
              </a:spcAft>
            </a:pP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 شرکت تعاونی توزیعی که در امور مربوط به تهیه و توزیع کالا، مسکن، خدمات وسایر نیازمندیهای اعضاء فعالیت می نماید.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1641952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836712"/>
            <a:ext cx="7344816" cy="3247043"/>
          </a:xfrm>
          <a:prstGeom prst="rect">
            <a:avLst/>
          </a:prstGeom>
        </p:spPr>
        <p:txBody>
          <a:bodyPr wrap="square">
            <a:spAutoFit/>
          </a:bodyPr>
          <a:lstStyle/>
          <a:p>
            <a:pPr marL="228600" algn="just" rtl="1">
              <a:lnSpc>
                <a:spcPct val="150000"/>
              </a:lnSpc>
              <a:spcAft>
                <a:spcPts val="1000"/>
              </a:spcAft>
            </a:pPr>
            <a:r>
              <a:rPr lang="fa-IR" sz="2400" b="1" dirty="0" smtClean="0">
                <a:solidFill>
                  <a:srgbClr val="FF0000"/>
                </a:solidFill>
                <a:effectLst/>
                <a:latin typeface="Calibri"/>
                <a:ea typeface="Calibri"/>
                <a:cs typeface="B Mitra" pitchFamily="2" charset="-78"/>
              </a:rPr>
              <a:t>ضوابط</a:t>
            </a:r>
            <a:endParaRPr lang="en-US" sz="2400" b="1" dirty="0" smtClean="0">
              <a:solidFill>
                <a:srgbClr val="FF0000"/>
              </a:solidFill>
              <a:effectLst/>
              <a:latin typeface="Calibri"/>
              <a:ea typeface="Calibri"/>
              <a:cs typeface="B Mitra" pitchFamily="2" charset="-78"/>
            </a:endParaRPr>
          </a:p>
          <a:p>
            <a:pPr marL="228600" algn="just" rtl="1">
              <a:lnSpc>
                <a:spcPct val="150000"/>
              </a:lnSpc>
              <a:spcAft>
                <a:spcPts val="1000"/>
              </a:spcAft>
            </a:pPr>
            <a:r>
              <a:rPr lang="fa-IR" sz="2400" dirty="0" smtClean="0">
                <a:effectLst/>
                <a:latin typeface="Calibri"/>
                <a:ea typeface="Calibri"/>
                <a:cs typeface="B Mitra" pitchFamily="2" charset="-78"/>
              </a:rPr>
              <a:t>شرکت تعاونی حداقل با 7 نفر عضو می تواند تاسیس شود که شرایط قانونی را برای  عضویت در شرکت های  تعاونی داشته باشند  از جمله :</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تابعیت ایرانی</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نداشتن ممنوعیت قانونی و حجر و در شرکت های تعاونی مشابه نیز عضو نباشد.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2346663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318" y="692696"/>
            <a:ext cx="7718114" cy="4355038"/>
          </a:xfrm>
          <a:prstGeom prst="rect">
            <a:avLst/>
          </a:prstGeom>
        </p:spPr>
        <p:txBody>
          <a:bodyPr wrap="square">
            <a:spAutoFit/>
          </a:bodyPr>
          <a:lstStyle/>
          <a:p>
            <a:pPr marL="228600" algn="just" rtl="1">
              <a:lnSpc>
                <a:spcPct val="150000"/>
              </a:lnSpc>
              <a:spcAft>
                <a:spcPts val="1000"/>
              </a:spcAft>
            </a:pPr>
            <a:r>
              <a:rPr lang="fa-IR" sz="2400" b="1" dirty="0" smtClean="0">
                <a:solidFill>
                  <a:srgbClr val="FF0000"/>
                </a:solidFill>
                <a:effectLst/>
                <a:latin typeface="Calibri"/>
                <a:ea typeface="Calibri"/>
                <a:cs typeface="B Lotus"/>
              </a:rPr>
              <a:t>مراحل ثبت شرکت های تعاونی :</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تشکیل مجمع عمومی موسس(حداقل 7 نفر)</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تهیه طرح پیشنهادی و تنظیم اساسنامه منطبق بر قانون بخش تعاونی توسط مجمع عمومی موسس </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Lotus"/>
              </a:rPr>
              <a:t>دعوت به عضویت افراد واجد شرایط و تشکیل اولین مجمع عمومی عادی جهت تصویب اساسنامه و قبض هیئت مدیره و بازرسی و بازرسان توسط مجمع عمومی موسس</a:t>
            </a:r>
            <a:endParaRPr lang="en-US" sz="2400" dirty="0">
              <a:effectLst/>
              <a:latin typeface="Calibri"/>
              <a:ea typeface="Calibri"/>
              <a:cs typeface="Arial"/>
            </a:endParaRPr>
          </a:p>
        </p:txBody>
      </p:sp>
    </p:spTree>
    <p:extLst>
      <p:ext uri="{BB962C8B-B14F-4D97-AF65-F5344CB8AC3E}">
        <p14:creationId xmlns:p14="http://schemas.microsoft.com/office/powerpoint/2010/main" val="32098023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980728"/>
            <a:ext cx="7632848" cy="5632311"/>
          </a:xfrm>
          <a:prstGeom prst="rect">
            <a:avLst/>
          </a:prstGeom>
        </p:spPr>
        <p:txBody>
          <a:bodyPr wrap="square">
            <a:spAutoFit/>
          </a:bodyPr>
          <a:lstStyle/>
          <a:p>
            <a:pPr algn="r" rtl="1">
              <a:lnSpc>
                <a:spcPct val="150000"/>
              </a:lnSpc>
            </a:pPr>
            <a:r>
              <a:rPr lang="fa-IR" sz="2400" dirty="0" smtClean="0">
                <a:cs typeface="B Mitra" pitchFamily="2" charset="-78"/>
              </a:rPr>
              <a:t>4) ارسال و ارائه  طرح پیشنهادی ضرورت تاسیس تعاونی  و ارائه دلایل توجیهی مبنی بر تناسب هدفهای تشکیل تعاونی با هدفها و برنامه های مصوب جمهوری اسلامی ایران  با ذکر میزان سرمایه ثابت و در گردش مورد نیاز طرح (طبق فرم شماره 1)به ادره کل تعاون.</a:t>
            </a:r>
          </a:p>
          <a:p>
            <a:pPr algn="r" rtl="1">
              <a:lnSpc>
                <a:spcPct val="150000"/>
              </a:lnSpc>
            </a:pPr>
            <a:r>
              <a:rPr lang="fa-IR" sz="2400" dirty="0" smtClean="0">
                <a:cs typeface="B Mitra" pitchFamily="2" charset="-78"/>
              </a:rPr>
              <a:t>5) تعیین و انتخاب هیئت مدیره توسط هیئت موسس و انتخاب رئیس  هیئت مدیره  توسط هیئت مدیره </a:t>
            </a:r>
          </a:p>
          <a:p>
            <a:pPr algn="r" rtl="1">
              <a:lnSpc>
                <a:spcPct val="150000"/>
              </a:lnSpc>
            </a:pPr>
            <a:r>
              <a:rPr lang="fa-IR" sz="2400" dirty="0" smtClean="0">
                <a:cs typeface="B Mitra" pitchFamily="2" charset="-78"/>
              </a:rPr>
              <a:t>6) انتخاب مدیرعامل توسط هیئت مدیره </a:t>
            </a:r>
          </a:p>
          <a:p>
            <a:pPr algn="r" rtl="1">
              <a:lnSpc>
                <a:spcPct val="150000"/>
              </a:lnSpc>
            </a:pPr>
            <a:r>
              <a:rPr lang="fa-IR" sz="2400" dirty="0" smtClean="0">
                <a:cs typeface="B Mitra" pitchFamily="2" charset="-78"/>
              </a:rPr>
              <a:t>7) ارسال کلیه اوراق و مدارک به ادره ثبت شرکت ها </a:t>
            </a:r>
          </a:p>
          <a:p>
            <a:pPr algn="r" rtl="1">
              <a:lnSpc>
                <a:spcPct val="150000"/>
              </a:lnSpc>
            </a:pPr>
            <a:r>
              <a:rPr lang="fa-IR" sz="2400" dirty="0" smtClean="0">
                <a:cs typeface="B Mitra" pitchFamily="2" charset="-78"/>
              </a:rPr>
              <a:t>8) ثبت شرکت  پس از بررسی کارشناسان  ادره ثبت </a:t>
            </a:r>
          </a:p>
          <a:p>
            <a:pPr algn="r" rtl="1">
              <a:lnSpc>
                <a:spcPct val="150000"/>
              </a:lnSpc>
            </a:pPr>
            <a:r>
              <a:rPr lang="fa-IR" sz="2400" dirty="0" smtClean="0">
                <a:cs typeface="B Mitra" pitchFamily="2" charset="-78"/>
              </a:rPr>
              <a:t>9) درج در روزنامه رسمی جمهوری اسلامی ایران</a:t>
            </a:r>
            <a:endParaRPr lang="fa-IR" sz="2400" dirty="0">
              <a:cs typeface="B Mitra" pitchFamily="2" charset="-78"/>
            </a:endParaRPr>
          </a:p>
        </p:txBody>
      </p:sp>
    </p:spTree>
    <p:extLst>
      <p:ext uri="{BB962C8B-B14F-4D97-AF65-F5344CB8AC3E}">
        <p14:creationId xmlns:p14="http://schemas.microsoft.com/office/powerpoint/2010/main" val="1476798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566114"/>
            <a:ext cx="7488832" cy="6365845"/>
          </a:xfrm>
          <a:prstGeom prst="rect">
            <a:avLst/>
          </a:prstGeom>
        </p:spPr>
        <p:txBody>
          <a:bodyPr wrap="square">
            <a:spAutoFit/>
          </a:bodyPr>
          <a:lstStyle/>
          <a:p>
            <a:pPr marL="228600" algn="just" rtl="1">
              <a:lnSpc>
                <a:spcPct val="150000"/>
              </a:lnSpc>
              <a:spcAft>
                <a:spcPts val="1000"/>
              </a:spcAft>
            </a:pPr>
            <a:r>
              <a:rPr lang="fa-IR" sz="2200" b="1" dirty="0" smtClean="0">
                <a:effectLst/>
                <a:latin typeface="Calibri"/>
                <a:ea typeface="Calibri"/>
                <a:cs typeface="B Mitra" pitchFamily="2" charset="-78"/>
              </a:rPr>
              <a:t>علم بهتر است یا ثروت؟</a:t>
            </a:r>
            <a:endParaRPr lang="en-US" sz="2200" b="1" dirty="0" smtClean="0">
              <a:effectLst/>
              <a:latin typeface="Calibri"/>
              <a:ea typeface="Calibri"/>
              <a:cs typeface="B Mitra" pitchFamily="2" charset="-78"/>
            </a:endParaRPr>
          </a:p>
          <a:p>
            <a:pPr marL="228600" algn="just" rtl="1">
              <a:lnSpc>
                <a:spcPct val="150000"/>
              </a:lnSpc>
              <a:spcAft>
                <a:spcPts val="1000"/>
              </a:spcAft>
            </a:pPr>
            <a:r>
              <a:rPr lang="fa-IR" sz="2200" dirty="0" smtClean="0">
                <a:effectLst/>
                <a:latin typeface="Calibri"/>
                <a:ea typeface="Calibri"/>
                <a:cs typeface="B Mitra" pitchFamily="2" charset="-78"/>
              </a:rPr>
              <a:t>یکی از معلمان بازنشسته سراب در یکی از روزنامه های  محلی متنی به این صورت چاپ نمود.</a:t>
            </a:r>
            <a:endParaRPr lang="en-US" sz="2200" dirty="0" smtClean="0">
              <a:effectLst/>
              <a:latin typeface="Calibri"/>
              <a:ea typeface="Calibri"/>
              <a:cs typeface="B Mitra" pitchFamily="2" charset="-78"/>
            </a:endParaRPr>
          </a:p>
          <a:p>
            <a:pPr marL="228600" algn="just" rtl="1">
              <a:lnSpc>
                <a:spcPct val="150000"/>
              </a:lnSpc>
              <a:spcAft>
                <a:spcPts val="1000"/>
              </a:spcAft>
            </a:pPr>
            <a:r>
              <a:rPr lang="fa-IR" sz="2200" b="1" dirty="0" smtClean="0">
                <a:effectLst/>
                <a:latin typeface="Calibri"/>
                <a:ea typeface="Calibri"/>
                <a:cs typeface="B Mitra" pitchFamily="2" charset="-78"/>
              </a:rPr>
              <a:t>علم بهتر از ثروت نیست!</a:t>
            </a:r>
            <a:endParaRPr lang="en-US" sz="2200" b="1" dirty="0" smtClean="0">
              <a:effectLst/>
              <a:latin typeface="Calibri"/>
              <a:ea typeface="Calibri"/>
              <a:cs typeface="B Mitra" pitchFamily="2" charset="-78"/>
            </a:endParaRPr>
          </a:p>
          <a:p>
            <a:pPr marL="228600" algn="just" rtl="1">
              <a:lnSpc>
                <a:spcPct val="150000"/>
              </a:lnSpc>
              <a:spcAft>
                <a:spcPts val="1000"/>
              </a:spcAft>
            </a:pPr>
            <a:r>
              <a:rPr lang="fa-IR" sz="2200" dirty="0" smtClean="0">
                <a:effectLst/>
                <a:latin typeface="Calibri"/>
                <a:ea typeface="Calibri"/>
                <a:cs typeface="B Mitra" pitchFamily="2" charset="-78"/>
              </a:rPr>
              <a:t>به این وسیله از تمامی دانش آموزان عزیزی که از سال 52 تا 82 به عنوان معلم انشاء در خدمتشان بودم و در این کلاس ها دانش آموزان را به نحوی راهنمایی می کردم که همیشه  نتیجه بگیرند علم بهتر از ثروت است با اوضاعی که در زندگی فرهنگیان بازنشسته می بینم حرف خود را پس می گیرم  چون به این نتیجه رسیده ام که علم بهتر از ثروت نیست! امیدورام برای آنچه که قبلاً گفته بودم شاگردانم مرا ببخشند!</a:t>
            </a:r>
          </a:p>
          <a:p>
            <a:pPr marL="228600" algn="just" rtl="1">
              <a:lnSpc>
                <a:spcPct val="150000"/>
              </a:lnSpc>
              <a:spcAft>
                <a:spcPts val="1000"/>
              </a:spcAft>
            </a:pPr>
            <a:r>
              <a:rPr lang="fa-IR" sz="2400" dirty="0" smtClean="0">
                <a:effectLst/>
                <a:latin typeface="Calibri"/>
                <a:ea typeface="Calibri"/>
                <a:cs typeface="B Lotus"/>
              </a:rPr>
              <a:t>حمدالله نور الهی(معلم بازنشسته)</a:t>
            </a:r>
            <a:endParaRPr lang="en-US" sz="2400" dirty="0" smtClean="0">
              <a:effectLst/>
              <a:latin typeface="Calibri"/>
              <a:ea typeface="Calibri"/>
              <a:cs typeface="Arial"/>
            </a:endParaRPr>
          </a:p>
          <a:p>
            <a:pPr marL="228600" algn="just" rtl="1">
              <a:lnSpc>
                <a:spcPct val="150000"/>
              </a:lnSpc>
              <a:spcAft>
                <a:spcPts val="1000"/>
              </a:spcAft>
            </a:pP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2394388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036" y="548680"/>
            <a:ext cx="7632848" cy="5892639"/>
          </a:xfrm>
          <a:prstGeom prst="rect">
            <a:avLst/>
          </a:prstGeom>
        </p:spPr>
        <p:txBody>
          <a:bodyPr wrap="square">
            <a:spAutoFit/>
          </a:bodyPr>
          <a:lstStyle/>
          <a:p>
            <a:pPr marL="228600" algn="just" rtl="1">
              <a:lnSpc>
                <a:spcPct val="150000"/>
              </a:lnSpc>
              <a:spcAft>
                <a:spcPts val="1000"/>
              </a:spcAft>
            </a:pPr>
            <a:r>
              <a:rPr lang="fa-IR" sz="2200" dirty="0" smtClean="0">
                <a:effectLst/>
                <a:latin typeface="Calibri"/>
                <a:ea typeface="Calibri"/>
                <a:cs typeface="B Lotus"/>
              </a:rPr>
              <a:t>امروزه در جامعه ما به این نتیجه رسیده اند هم علم بهتر است و هم ثروت شرکت های دانش بنیان این حقیقت را عملی کرده و علم را تجاری سازی می نماید.</a:t>
            </a:r>
            <a:endParaRPr lang="en-US" sz="2200" dirty="0" smtClean="0">
              <a:effectLst/>
              <a:latin typeface="Calibri"/>
              <a:ea typeface="Calibri"/>
              <a:cs typeface="Arial"/>
            </a:endParaRPr>
          </a:p>
          <a:p>
            <a:pPr marL="228600" algn="just" rtl="1">
              <a:lnSpc>
                <a:spcPct val="150000"/>
              </a:lnSpc>
              <a:spcAft>
                <a:spcPts val="1000"/>
              </a:spcAft>
            </a:pPr>
            <a:r>
              <a:rPr lang="fa-IR" sz="2200" dirty="0" smtClean="0">
                <a:effectLst/>
                <a:latin typeface="Calibri"/>
                <a:ea typeface="Calibri"/>
                <a:cs typeface="B Lotus"/>
              </a:rPr>
              <a:t>«شرکت ها موسسات دانش بنیان» شرکت یا موسسه خصوصی و یا تعاونی است که به منظور هم افزایی علم و ثروت  توسعه و اقتصاد دانش محور، تحقق اهداف علمی  و اقتصادی (شامل  گسترش و کاربرد اختراع و نوآوری) وتجاری سازی نتایج تحقیق و توسعه( شامل طراحی و تولید کالا وخدمات)در حوزه فناوری های برتر و با ارزش افزوده ی فراوان به ویژه در تولید نرم افزارهای  مربوط تشکیل می شود.</a:t>
            </a:r>
            <a:endParaRPr lang="en-US" sz="2200" dirty="0" smtClean="0">
              <a:effectLst/>
              <a:latin typeface="Calibri"/>
              <a:ea typeface="Calibri"/>
              <a:cs typeface="Arial"/>
            </a:endParaRPr>
          </a:p>
          <a:p>
            <a:pPr marL="228600" algn="just" rtl="1">
              <a:lnSpc>
                <a:spcPct val="150000"/>
              </a:lnSpc>
              <a:spcAft>
                <a:spcPts val="1000"/>
              </a:spcAft>
            </a:pPr>
            <a:r>
              <a:rPr lang="fa-IR" sz="2200" dirty="0" smtClean="0">
                <a:effectLst/>
                <a:latin typeface="Calibri"/>
                <a:ea typeface="Calibri"/>
                <a:cs typeface="B Lotus"/>
              </a:rPr>
              <a:t>شرکت های دانش بنیان  از سال 81 در پارکهای علم و فناوری کشور دنبال می شد که با تصویب لایحه حمایت از شرکتها و موسسات دانش بنیان و تجاری سازی نوآوریها و اختراعات در مرداد ماه سال1389 توسط مجلس شورای اسلامی به رسمیت شناخته شده است.</a:t>
            </a:r>
            <a:endParaRPr lang="en-US" sz="2200" dirty="0">
              <a:effectLst/>
              <a:latin typeface="Calibri"/>
              <a:ea typeface="Calibri"/>
              <a:cs typeface="Arial"/>
            </a:endParaRPr>
          </a:p>
        </p:txBody>
      </p:sp>
    </p:spTree>
    <p:extLst>
      <p:ext uri="{BB962C8B-B14F-4D97-AF65-F5344CB8AC3E}">
        <p14:creationId xmlns:p14="http://schemas.microsoft.com/office/powerpoint/2010/main" val="1389604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781263"/>
            <a:ext cx="7632848" cy="4875694"/>
          </a:xfrm>
          <a:prstGeom prst="rect">
            <a:avLst/>
          </a:prstGeom>
        </p:spPr>
        <p:txBody>
          <a:bodyPr wrap="square">
            <a:spAutoFit/>
          </a:bodyPr>
          <a:lstStyle/>
          <a:p>
            <a:pPr marL="228600" algn="just" rtl="1">
              <a:lnSpc>
                <a:spcPct val="200000"/>
              </a:lnSpc>
              <a:spcAft>
                <a:spcPts val="1000"/>
              </a:spcAft>
            </a:pPr>
            <a:r>
              <a:rPr lang="fa-IR" sz="2200" dirty="0" smtClean="0">
                <a:effectLst/>
                <a:latin typeface="Calibri"/>
                <a:ea typeface="Calibri"/>
                <a:cs typeface="B Lotus"/>
              </a:rPr>
              <a:t> شرکت های دانش بنیان در واقع حلقه واسطه بین ایده و تکنولوژی هستند که می توانند ایده ها را در مسیر رسیدن به تکنولوژی تبدیل کنند.</a:t>
            </a:r>
            <a:endParaRPr lang="en-US" sz="2200" dirty="0" smtClean="0">
              <a:effectLst/>
              <a:latin typeface="Calibri"/>
              <a:ea typeface="Calibri"/>
              <a:cs typeface="Arial"/>
            </a:endParaRPr>
          </a:p>
          <a:p>
            <a:pPr marL="228600" algn="just" rtl="1">
              <a:lnSpc>
                <a:spcPct val="200000"/>
              </a:lnSpc>
              <a:spcAft>
                <a:spcPts val="1000"/>
              </a:spcAft>
            </a:pPr>
            <a:r>
              <a:rPr lang="fa-IR" sz="2200" dirty="0" smtClean="0">
                <a:effectLst/>
                <a:latin typeface="Calibri"/>
                <a:ea typeface="Calibri"/>
                <a:cs typeface="B Lotus"/>
              </a:rPr>
              <a:t>این شرکتها عمدتاً با حضور فارغ التحصیلان دانشگاهی که دارای ایده های محوری هستند و قصد توسعه محصولی را دارند شکل می گیرد با این مصوبه مجلس گامی بزرگ برای فارغ التحصیلان دانشگاهی برداشته می شود و افرادی که فکر دارند اما سرمایه ای ندارند می توانند هم به آینده خود  امیدوار باشند و هم امیدهای آینده کشور را تحقق بخشند.</a:t>
            </a:r>
            <a:endParaRPr lang="en-US" sz="2200" dirty="0">
              <a:effectLst/>
              <a:latin typeface="Calibri"/>
              <a:ea typeface="Calibri"/>
              <a:cs typeface="Arial"/>
            </a:endParaRPr>
          </a:p>
        </p:txBody>
      </p:sp>
    </p:spTree>
    <p:extLst>
      <p:ext uri="{BB962C8B-B14F-4D97-AF65-F5344CB8AC3E}">
        <p14:creationId xmlns:p14="http://schemas.microsoft.com/office/powerpoint/2010/main" val="1529335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80728"/>
            <a:ext cx="7632848" cy="4991110"/>
          </a:xfrm>
          <a:prstGeom prst="rect">
            <a:avLst/>
          </a:prstGeom>
        </p:spPr>
        <p:txBody>
          <a:bodyPr wrap="square">
            <a:spAutoFit/>
          </a:bodyPr>
          <a:lstStyle/>
          <a:p>
            <a:pPr marL="228600" algn="just" rtl="1">
              <a:lnSpc>
                <a:spcPct val="150000"/>
              </a:lnSpc>
              <a:spcAft>
                <a:spcPts val="1000"/>
              </a:spcAft>
            </a:pPr>
            <a:r>
              <a:rPr lang="fa-IR" b="1" dirty="0" smtClean="0">
                <a:solidFill>
                  <a:srgbClr val="FF0000"/>
                </a:solidFill>
                <a:effectLst/>
                <a:latin typeface="Calibri"/>
                <a:ea typeface="Calibri"/>
                <a:cs typeface="B Lotus"/>
              </a:rPr>
              <a:t> </a:t>
            </a:r>
            <a:r>
              <a:rPr lang="fa-IR" sz="2400" b="1" dirty="0" smtClean="0">
                <a:solidFill>
                  <a:srgbClr val="FF0000"/>
                </a:solidFill>
                <a:effectLst/>
                <a:latin typeface="Calibri"/>
                <a:ea typeface="Calibri"/>
                <a:cs typeface="B Lotus"/>
              </a:rPr>
              <a:t>انواع شرکت های دانش بنیان</a:t>
            </a:r>
            <a:endParaRPr lang="en-US" sz="2400" b="1" dirty="0" smtClean="0">
              <a:solidFill>
                <a:srgbClr val="FF0000"/>
              </a:solidFill>
              <a:effectLst/>
              <a:latin typeface="Calibri"/>
              <a:ea typeface="Calibri"/>
              <a:cs typeface="Arial"/>
            </a:endParaRPr>
          </a:p>
          <a:p>
            <a:pPr marL="228600" algn="just" rtl="1">
              <a:lnSpc>
                <a:spcPct val="150000"/>
              </a:lnSpc>
              <a:spcAft>
                <a:spcPts val="1000"/>
              </a:spcAft>
            </a:pPr>
            <a:r>
              <a:rPr lang="fa-IR" sz="2400" dirty="0" smtClean="0">
                <a:latin typeface="Calibri"/>
                <a:ea typeface="Calibri"/>
                <a:cs typeface="B Lotus"/>
              </a:rPr>
              <a:t>**</a:t>
            </a:r>
            <a:r>
              <a:rPr lang="fa-IR" sz="2400" dirty="0" smtClean="0">
                <a:effectLst/>
                <a:latin typeface="Calibri"/>
                <a:ea typeface="Calibri"/>
                <a:cs typeface="B Lotus"/>
              </a:rPr>
              <a:t>شرکت هایی که فقط اعضای هیئت علمی مالک آن هستند.</a:t>
            </a:r>
            <a:endParaRPr lang="en-US" sz="2400" dirty="0" smtClean="0">
              <a:effectLst/>
              <a:latin typeface="Calibri"/>
              <a:ea typeface="Calibri"/>
              <a:cs typeface="Arial"/>
            </a:endParaRPr>
          </a:p>
          <a:p>
            <a:pPr marL="228600" algn="just" rtl="1">
              <a:lnSpc>
                <a:spcPct val="150000"/>
              </a:lnSpc>
              <a:spcAft>
                <a:spcPts val="1000"/>
              </a:spcAft>
            </a:pPr>
            <a:r>
              <a:rPr lang="fa-IR" sz="2400" dirty="0" smtClean="0">
                <a:effectLst/>
                <a:latin typeface="Calibri"/>
                <a:ea typeface="Calibri"/>
                <a:cs typeface="B Lotus"/>
              </a:rPr>
              <a:t>در صورتی که سهام دانشگاه کمتر از 50 درصد باشد، شرکت دانش بنیان، شرکتی خصوصی است که باید تابع قانون تجارت باشد و در ادره ثبت شرکت ها ثبت شود.</a:t>
            </a:r>
            <a:endParaRPr lang="en-US" sz="2400" dirty="0" smtClean="0">
              <a:effectLst/>
              <a:latin typeface="Calibri"/>
              <a:ea typeface="Calibri"/>
              <a:cs typeface="Arial"/>
            </a:endParaRPr>
          </a:p>
          <a:p>
            <a:pPr marL="228600" algn="just" rtl="1">
              <a:lnSpc>
                <a:spcPct val="150000"/>
              </a:lnSpc>
              <a:spcAft>
                <a:spcPts val="1000"/>
              </a:spcAft>
            </a:pPr>
            <a:r>
              <a:rPr lang="fa-IR" sz="2400" dirty="0" smtClean="0">
                <a:effectLst/>
                <a:latin typeface="Calibri"/>
                <a:ea typeface="Calibri"/>
                <a:cs typeface="B Lotus"/>
              </a:rPr>
              <a:t>**شرکت هایی که دانشگاه ها نیز در آن مالکیت دارند.</a:t>
            </a:r>
            <a:endParaRPr lang="en-US" sz="2400" dirty="0" smtClean="0">
              <a:effectLst/>
              <a:latin typeface="Calibri"/>
              <a:ea typeface="Calibri"/>
              <a:cs typeface="Arial"/>
            </a:endParaRPr>
          </a:p>
          <a:p>
            <a:pPr marL="228600" algn="just" rtl="1">
              <a:lnSpc>
                <a:spcPct val="150000"/>
              </a:lnSpc>
              <a:spcAft>
                <a:spcPts val="1000"/>
              </a:spcAft>
            </a:pPr>
            <a:r>
              <a:rPr lang="fa-IR" sz="2400" dirty="0" smtClean="0">
                <a:effectLst/>
                <a:latin typeface="Calibri"/>
                <a:ea typeface="Calibri"/>
                <a:cs typeface="B Lotus"/>
              </a:rPr>
              <a:t>در صورتی که سهام دانشگاه50 درصد یا بیشتر باشد، شرکت دانش بنیان، شرکتی دولتی است.</a:t>
            </a:r>
            <a:endParaRPr lang="en-US" sz="2400" dirty="0" smtClean="0">
              <a:effectLst/>
              <a:latin typeface="Calibri"/>
              <a:ea typeface="Calibri"/>
              <a:cs typeface="Arial"/>
            </a:endParaRPr>
          </a:p>
        </p:txBody>
      </p:sp>
    </p:spTree>
    <p:extLst>
      <p:ext uri="{BB962C8B-B14F-4D97-AF65-F5344CB8AC3E}">
        <p14:creationId xmlns:p14="http://schemas.microsoft.com/office/powerpoint/2010/main" val="73007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6711" y="620688"/>
            <a:ext cx="4572000" cy="5632311"/>
          </a:xfrm>
          <a:prstGeom prst="rect">
            <a:avLst/>
          </a:prstGeom>
        </p:spPr>
        <p:txBody>
          <a:bodyPr>
            <a:spAutoFit/>
          </a:bodyPr>
          <a:lstStyle/>
          <a:p>
            <a:pPr algn="just" rtl="1">
              <a:lnSpc>
                <a:spcPct val="150000"/>
              </a:lnSpc>
            </a:pPr>
            <a:r>
              <a:rPr lang="fa-IR" sz="2400" b="1" dirty="0" smtClean="0">
                <a:solidFill>
                  <a:srgbClr val="FF0000"/>
                </a:solidFill>
                <a:cs typeface="B Mitra" pitchFamily="2" charset="-78"/>
              </a:rPr>
              <a:t>انواع شرکت های تجاری:</a:t>
            </a:r>
          </a:p>
          <a:p>
            <a:pPr algn="just" rtl="1">
              <a:lnSpc>
                <a:spcPct val="150000"/>
              </a:lnSpc>
            </a:pPr>
            <a:r>
              <a:rPr lang="fa-IR" sz="2400" dirty="0" smtClean="0">
                <a:cs typeface="B Mitra" pitchFamily="2" charset="-78"/>
              </a:rPr>
              <a:t>بر اساس ماده 20 قانون تجارت شرکت های تجاری عبارتند از:</a:t>
            </a:r>
          </a:p>
          <a:p>
            <a:pPr algn="just" rtl="1">
              <a:lnSpc>
                <a:spcPct val="150000"/>
              </a:lnSpc>
            </a:pPr>
            <a:r>
              <a:rPr lang="fa-IR" sz="2400" dirty="0" smtClean="0">
                <a:cs typeface="B Mitra" pitchFamily="2" charset="-78"/>
              </a:rPr>
              <a:t>1)شرکت سهامی</a:t>
            </a:r>
          </a:p>
          <a:p>
            <a:pPr algn="just" rtl="1">
              <a:lnSpc>
                <a:spcPct val="150000"/>
              </a:lnSpc>
            </a:pPr>
            <a:r>
              <a:rPr lang="fa-IR" sz="2400" dirty="0" smtClean="0">
                <a:cs typeface="B Mitra" pitchFamily="2" charset="-78"/>
              </a:rPr>
              <a:t>2)شرکت با مسئولیت محدود</a:t>
            </a:r>
          </a:p>
          <a:p>
            <a:pPr algn="just" rtl="1">
              <a:lnSpc>
                <a:spcPct val="150000"/>
              </a:lnSpc>
            </a:pPr>
            <a:r>
              <a:rPr lang="fa-IR" sz="2400" dirty="0" smtClean="0">
                <a:cs typeface="B Mitra" pitchFamily="2" charset="-78"/>
              </a:rPr>
              <a:t>3)شرکت تضامنی</a:t>
            </a:r>
          </a:p>
          <a:p>
            <a:pPr algn="just" rtl="1">
              <a:lnSpc>
                <a:spcPct val="150000"/>
              </a:lnSpc>
            </a:pPr>
            <a:r>
              <a:rPr lang="fa-IR" sz="2400" dirty="0" smtClean="0">
                <a:cs typeface="B Mitra" pitchFamily="2" charset="-78"/>
              </a:rPr>
              <a:t>4)شرکت مختلط غیرسهامی</a:t>
            </a:r>
          </a:p>
          <a:p>
            <a:pPr algn="just" rtl="1">
              <a:lnSpc>
                <a:spcPct val="150000"/>
              </a:lnSpc>
            </a:pPr>
            <a:r>
              <a:rPr lang="fa-IR" sz="2400" dirty="0" smtClean="0">
                <a:cs typeface="B Mitra" pitchFamily="2" charset="-78"/>
              </a:rPr>
              <a:t>5)شرکت مختلط سهامی</a:t>
            </a:r>
          </a:p>
          <a:p>
            <a:pPr algn="just" rtl="1">
              <a:lnSpc>
                <a:spcPct val="150000"/>
              </a:lnSpc>
            </a:pPr>
            <a:r>
              <a:rPr lang="fa-IR" sz="2400" dirty="0" smtClean="0">
                <a:cs typeface="B Mitra" pitchFamily="2" charset="-78"/>
              </a:rPr>
              <a:t>6)شرکت نسبی</a:t>
            </a:r>
          </a:p>
          <a:p>
            <a:pPr algn="just" rtl="1">
              <a:lnSpc>
                <a:spcPct val="150000"/>
              </a:lnSpc>
            </a:pPr>
            <a:r>
              <a:rPr lang="fa-IR" sz="2400" dirty="0" smtClean="0">
                <a:cs typeface="B Mitra" pitchFamily="2" charset="-78"/>
              </a:rPr>
              <a:t>7)شرکت تعاونی و تولید ومصرف</a:t>
            </a:r>
            <a:endParaRPr lang="fa-IR" sz="2400" dirty="0">
              <a:cs typeface="B Mitra" pitchFamily="2" charset="-78"/>
            </a:endParaRPr>
          </a:p>
        </p:txBody>
      </p:sp>
    </p:spTree>
    <p:extLst>
      <p:ext uri="{BB962C8B-B14F-4D97-AF65-F5344CB8AC3E}">
        <p14:creationId xmlns:p14="http://schemas.microsoft.com/office/powerpoint/2010/main" val="1923005317"/>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412776"/>
            <a:ext cx="7416824" cy="3626634"/>
          </a:xfrm>
          <a:prstGeom prst="rect">
            <a:avLst/>
          </a:prstGeom>
        </p:spPr>
        <p:txBody>
          <a:bodyPr wrap="square">
            <a:spAutoFit/>
          </a:bodyPr>
          <a:lstStyle/>
          <a:p>
            <a:pPr marL="228600" algn="just" rtl="1">
              <a:lnSpc>
                <a:spcPct val="150000"/>
              </a:lnSpc>
              <a:spcAft>
                <a:spcPts val="1000"/>
              </a:spcAft>
            </a:pPr>
            <a:r>
              <a:rPr lang="fa-IR" sz="2400" b="1" dirty="0" smtClean="0">
                <a:solidFill>
                  <a:srgbClr val="FF0000"/>
                </a:solidFill>
                <a:effectLst/>
                <a:latin typeface="Calibri"/>
                <a:ea typeface="Calibri"/>
                <a:cs typeface="B Mitra" pitchFamily="2" charset="-78"/>
              </a:rPr>
              <a:t>شاخص های عمومی و اختصاصی</a:t>
            </a:r>
            <a:endParaRPr lang="en-US" sz="2400" b="1" dirty="0" smtClean="0">
              <a:solidFill>
                <a:srgbClr val="FF0000"/>
              </a:solidFill>
              <a:effectLst/>
              <a:latin typeface="Calibri"/>
              <a:ea typeface="Calibri"/>
              <a:cs typeface="B Mitra" pitchFamily="2" charset="-78"/>
            </a:endParaRPr>
          </a:p>
          <a:p>
            <a:pPr marL="228600" algn="just" rtl="1">
              <a:lnSpc>
                <a:spcPct val="150000"/>
              </a:lnSpc>
              <a:spcAft>
                <a:spcPts val="1000"/>
              </a:spcAft>
            </a:pPr>
            <a:r>
              <a:rPr lang="fa-IR" sz="2400" b="1" dirty="0" smtClean="0">
                <a:effectLst/>
                <a:latin typeface="Calibri"/>
                <a:ea typeface="Calibri"/>
                <a:cs typeface="B Mitra" pitchFamily="2" charset="-78"/>
              </a:rPr>
              <a:t>شرکت های دانش بنیان</a:t>
            </a:r>
            <a:endParaRPr lang="en-US" sz="2400" b="1" dirty="0" smtClean="0">
              <a:effectLst/>
              <a:latin typeface="Calibri"/>
              <a:ea typeface="Calibri"/>
              <a:cs typeface="B Mitra" pitchFamily="2" charset="-78"/>
            </a:endParaRPr>
          </a:p>
          <a:p>
            <a:pPr marL="228600" algn="just" rtl="1">
              <a:lnSpc>
                <a:spcPct val="150000"/>
              </a:lnSpc>
              <a:spcAft>
                <a:spcPts val="1000"/>
              </a:spcAft>
            </a:pPr>
            <a:r>
              <a:rPr lang="fa-IR" sz="2400" dirty="0" smtClean="0">
                <a:effectLst/>
                <a:latin typeface="Calibri"/>
                <a:ea typeface="Calibri"/>
                <a:cs typeface="B Mitra" pitchFamily="2" charset="-78"/>
              </a:rPr>
              <a:t>شاخص های تشخیص شرکت های دانش بنیان به دو دسته شاخص های عمومی و اختصاصی تقسیم می شوند. شرکت های متقاضی باید علاوه  بر شاخص های عمومی، شرایط مشخص شده در یکی از سه دسته شاخص های اختصاصی را نیز احراز نمایند.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3829798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057" y="476672"/>
            <a:ext cx="7920880" cy="6145272"/>
          </a:xfrm>
          <a:prstGeom prst="rect">
            <a:avLst/>
          </a:prstGeom>
        </p:spPr>
        <p:txBody>
          <a:bodyPr wrap="square">
            <a:spAutoFit/>
          </a:bodyPr>
          <a:lstStyle/>
          <a:p>
            <a:pPr marL="228600" algn="just" rtl="1">
              <a:lnSpc>
                <a:spcPct val="150000"/>
              </a:lnSpc>
              <a:spcAft>
                <a:spcPts val="1000"/>
              </a:spcAft>
            </a:pPr>
            <a:r>
              <a:rPr lang="fa-IR" sz="2400" b="1" dirty="0" smtClean="0">
                <a:solidFill>
                  <a:srgbClr val="FF0000"/>
                </a:solidFill>
                <a:effectLst/>
                <a:latin typeface="Calibri"/>
                <a:ea typeface="Calibri"/>
                <a:cs typeface="B Lotus"/>
              </a:rPr>
              <a:t>شاخص های عمومی</a:t>
            </a:r>
            <a:endParaRPr lang="en-US" sz="2400" b="1" dirty="0" smtClean="0">
              <a:solidFill>
                <a:srgbClr val="FF0000"/>
              </a:solidFill>
              <a:effectLst/>
              <a:latin typeface="Calibri"/>
              <a:ea typeface="Calibri"/>
              <a:cs typeface="Arial"/>
            </a:endParaRPr>
          </a:p>
          <a:p>
            <a:pPr marL="228600" algn="just" rtl="1">
              <a:lnSpc>
                <a:spcPct val="150000"/>
              </a:lnSpc>
              <a:spcAft>
                <a:spcPts val="1000"/>
              </a:spcAft>
            </a:pPr>
            <a:r>
              <a:rPr lang="fa-IR" sz="2400" dirty="0" smtClean="0">
                <a:effectLst/>
                <a:latin typeface="Calibri"/>
                <a:ea typeface="Calibri"/>
                <a:cs typeface="B Lotus"/>
              </a:rPr>
              <a:t> الف) حداقل دو سوم از اعضای هیات مدیره ی شرکت، حداقل دو مورد از شرایط ذیل را احراز کنند: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حداقل دارای مدرک کارشناسی باشند.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حداقل سه سال سابقه ی فعالیت کاری یا علمی در حوزه ی فعالیت شرکت و یا سابقه ی مدیریتی داشته باشند</a:t>
            </a:r>
            <a:endParaRPr lang="en-US" sz="2400" dirty="0" smtClean="0">
              <a:effectLst/>
              <a:latin typeface="Calibri"/>
              <a:ea typeface="Calibri"/>
              <a:cs typeface="Arial"/>
            </a:endParaRPr>
          </a:p>
          <a:p>
            <a:pPr algn="just" rtl="1">
              <a:lnSpc>
                <a:spcPct val="150000"/>
              </a:lnSpc>
            </a:pPr>
            <a:r>
              <a:rPr lang="fa-IR" sz="2400" dirty="0" smtClean="0">
                <a:effectLst/>
                <a:latin typeface="Calibri"/>
                <a:ea typeface="Calibri"/>
                <a:cs typeface="B Lotus"/>
              </a:rPr>
              <a:t>نیمی از درآمد ناشی از فروش محصولات و خدمات دانش بنیان از طریق قرارداد باشد. ( به استثنای شرکت هایی که در مرحله ی تجاری سازی اولین کالای دانش بنیان هستند، مشروط بر آن که دارای تولید پایلوت موفق همراه با استنادارد و دارای بازار مطمئن یا اعلام نیاز معتبر  همراه با قرارداد تولید کالا باشند</a:t>
            </a:r>
            <a:r>
              <a:rPr lang="fa-IR" dirty="0" smtClean="0">
                <a:effectLst/>
                <a:latin typeface="Calibri"/>
                <a:ea typeface="Calibri"/>
                <a:cs typeface="B Lotus"/>
              </a:rPr>
              <a:t>.)</a:t>
            </a:r>
            <a:endParaRPr lang="en-US" dirty="0"/>
          </a:p>
        </p:txBody>
      </p:sp>
    </p:spTree>
    <p:extLst>
      <p:ext uri="{BB962C8B-B14F-4D97-AF65-F5344CB8AC3E}">
        <p14:creationId xmlns:p14="http://schemas.microsoft.com/office/powerpoint/2010/main" val="892405102"/>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3620" y="1484784"/>
            <a:ext cx="7848872" cy="3247043"/>
          </a:xfrm>
          <a:prstGeom prst="rect">
            <a:avLst/>
          </a:prstGeom>
        </p:spPr>
        <p:txBody>
          <a:bodyPr wrap="square">
            <a:spAutoFit/>
          </a:bodyPr>
          <a:lstStyle/>
          <a:p>
            <a:pPr marL="342900" lvl="0" indent="-342900" algn="just" rtl="1">
              <a:lnSpc>
                <a:spcPct val="150000"/>
              </a:lnSpc>
              <a:spcAft>
                <a:spcPts val="1000"/>
              </a:spcAft>
              <a:buFont typeface="+mj-cs"/>
              <a:buAutoNum type="arabic1Minus" startAt="5"/>
            </a:pPr>
            <a:r>
              <a:rPr lang="fa-IR" sz="2400" dirty="0" smtClean="0">
                <a:effectLst/>
                <a:latin typeface="Calibri"/>
                <a:ea typeface="Calibri"/>
                <a:cs typeface="B Mitra" pitchFamily="2" charset="-78"/>
              </a:rPr>
              <a:t>سابقه بیمه پرداختی برای حداقل 3 نفر از کارکنان تمام وقت شرکت، حداقل 6 ماه باشد.</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cs"/>
              <a:buAutoNum type="arabic1Minus" startAt="8"/>
            </a:pPr>
            <a:r>
              <a:rPr lang="fa-IR" sz="2400" dirty="0" smtClean="0">
                <a:effectLst/>
                <a:latin typeface="Calibri"/>
                <a:ea typeface="Calibri"/>
                <a:cs typeface="B Mitra" pitchFamily="2" charset="-78"/>
              </a:rPr>
              <a:t>عدم سوء سابقه و تخلفات مکرر در انجام تعهدت قبلی با وجود امکان انجام تعهدات.</a:t>
            </a:r>
            <a:endParaRPr lang="en-US" sz="2400" dirty="0" smtClean="0">
              <a:effectLst/>
              <a:latin typeface="Calibri"/>
              <a:ea typeface="Calibri"/>
              <a:cs typeface="B Mitra" pitchFamily="2" charset="-78"/>
            </a:endParaRPr>
          </a:p>
          <a:p>
            <a:pPr marL="457200" algn="just" rtl="1">
              <a:lnSpc>
                <a:spcPct val="150000"/>
              </a:lnSpc>
              <a:spcAft>
                <a:spcPts val="1000"/>
              </a:spcAft>
            </a:pPr>
            <a:r>
              <a:rPr lang="fa-IR" sz="2400" b="1" dirty="0" smtClean="0">
                <a:solidFill>
                  <a:srgbClr val="FF0000"/>
                </a:solidFill>
                <a:effectLst/>
                <a:latin typeface="Calibri"/>
                <a:ea typeface="Calibri"/>
                <a:cs typeface="B Mitra" pitchFamily="2" charset="-78"/>
              </a:rPr>
              <a:t> شاخص های اختصاصی</a:t>
            </a:r>
            <a:endParaRPr lang="en-US" sz="2400" b="1" dirty="0" smtClean="0">
              <a:solidFill>
                <a:srgbClr val="FF0000"/>
              </a:solidFill>
              <a:effectLst/>
              <a:latin typeface="Calibri"/>
              <a:ea typeface="Calibri"/>
              <a:cs typeface="B Mitra" pitchFamily="2" charset="-78"/>
            </a:endParaRPr>
          </a:p>
          <a:p>
            <a:pPr marL="457200" algn="just" rtl="1">
              <a:lnSpc>
                <a:spcPct val="150000"/>
              </a:lnSpc>
              <a:spcAft>
                <a:spcPts val="1000"/>
              </a:spcAft>
            </a:pPr>
            <a:r>
              <a:rPr lang="fa-IR" sz="2400" dirty="0" smtClean="0">
                <a:effectLst/>
                <a:latin typeface="Calibri"/>
                <a:ea typeface="Calibri"/>
                <a:cs typeface="B Mitra" pitchFamily="2" charset="-78"/>
              </a:rPr>
              <a:t>شرکت  متقاضی باید علاوه بر دارا بودن شاخص های عمومی، واجد کلیه  شرایط اقتصادی در یکی از دسته بندی زیر نیز باشد: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2913730189"/>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6672"/>
            <a:ext cx="7632848" cy="5847755"/>
          </a:xfrm>
          <a:prstGeom prst="rect">
            <a:avLst/>
          </a:prstGeom>
        </p:spPr>
        <p:txBody>
          <a:bodyPr wrap="square">
            <a:spAutoFit/>
          </a:bodyPr>
          <a:lstStyle/>
          <a:p>
            <a:pPr marL="457200" algn="just" rtl="1">
              <a:lnSpc>
                <a:spcPct val="150000"/>
              </a:lnSpc>
              <a:spcAft>
                <a:spcPts val="1000"/>
              </a:spcAft>
            </a:pPr>
            <a:r>
              <a:rPr lang="fa-IR" sz="2400" b="1" dirty="0" smtClean="0">
                <a:solidFill>
                  <a:srgbClr val="FF0000"/>
                </a:solidFill>
                <a:effectLst/>
                <a:latin typeface="Calibri"/>
                <a:ea typeface="Calibri"/>
                <a:cs typeface="B Lotus"/>
              </a:rPr>
              <a:t> شرکت های تولیدی محصولات  دانش بنیان </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تولید کننده ی کالای دانش بنیان(مطابق فهرست مصوب).</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نهادینه سازی و بومی سازی دانش فنی از طریق تحقیق و توسعه .</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دارای گواهی نامه ی انطباق استاندارد یا تاییدیه ی معتبر</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نسبت نیروی انسانی تمام وقت در بخش های مر غیر پشتیبانی شرکت با درجه کارشناسی  و بالاتر فعال در بخش های مرتبط با تولید کالاهای دانش بنیان شرکت به کل کارکنان تمام وقت، حداقل 30 درصد باشد.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هزینه ی تحقیق و توسعه حداقل 7 درصد فروش سالیانه ی شرکت باشد.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عرضه ی کالای دانش بنیان یا ارتقای آن هردوسال یکبار باشد.</a:t>
            </a:r>
            <a:endParaRPr lang="en-US" sz="2400" dirty="0">
              <a:effectLst/>
              <a:latin typeface="Calibri"/>
              <a:ea typeface="Calibri"/>
              <a:cs typeface="Arial"/>
            </a:endParaRPr>
          </a:p>
        </p:txBody>
      </p:sp>
    </p:spTree>
    <p:extLst>
      <p:ext uri="{BB962C8B-B14F-4D97-AF65-F5344CB8AC3E}">
        <p14:creationId xmlns:p14="http://schemas.microsoft.com/office/powerpoint/2010/main" val="37116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08720"/>
            <a:ext cx="7992888" cy="5719514"/>
          </a:xfrm>
          <a:prstGeom prst="rect">
            <a:avLst/>
          </a:prstGeom>
        </p:spPr>
        <p:txBody>
          <a:bodyPr wrap="square">
            <a:spAutoFit/>
          </a:bodyPr>
          <a:lstStyle/>
          <a:p>
            <a:pPr marL="685800" algn="just" rtl="1">
              <a:lnSpc>
                <a:spcPct val="150000"/>
              </a:lnSpc>
              <a:spcAft>
                <a:spcPts val="1000"/>
              </a:spcAft>
            </a:pPr>
            <a:r>
              <a:rPr lang="fa-IR" sz="2400" b="1" dirty="0" smtClean="0">
                <a:solidFill>
                  <a:srgbClr val="FF0000"/>
                </a:solidFill>
                <a:effectLst/>
                <a:latin typeface="Calibri"/>
                <a:ea typeface="Calibri"/>
                <a:cs typeface="B Lotus"/>
              </a:rPr>
              <a:t>شرکت های تحقیق و توسعه و خدمات طراحی مهندسی </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فعالیت تحقیق و توسعه و خدمات  طراحی  مهندسی مرتبط با یکی از کالاهای  دانش بنیان باشد.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نسبت نیروی انسانی تمام وقت در بخش های مرتبط با خدمات تحقیق و توسعه و طراحی مهندسی، شرکت به کل کارکنان تمام وقت، حداقل 50 درصد باشد.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حداقل یک کالا یا خدمت جدید یا بهبود فرایند در یک سال گذشته عرضه شده باشد.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تولید شرکت حداکثر در حد تولید نمونه آزمایشی یا پایلوت باشد.</a:t>
            </a:r>
            <a:endParaRPr lang="en-US" sz="2400" dirty="0" smtClean="0">
              <a:effectLst/>
              <a:latin typeface="Calibri"/>
              <a:ea typeface="Calibri"/>
              <a:cs typeface="Arial"/>
            </a:endParaRPr>
          </a:p>
          <a:p>
            <a:pPr marL="914400" algn="just" rtl="1">
              <a:lnSpc>
                <a:spcPct val="150000"/>
              </a:lnSpc>
              <a:spcAft>
                <a:spcPts val="1000"/>
              </a:spcAft>
            </a:pPr>
            <a:r>
              <a:rPr lang="fa-IR" sz="2400" dirty="0" smtClean="0">
                <a:effectLst/>
                <a:latin typeface="Calibri"/>
                <a:ea typeface="Calibri"/>
                <a:cs typeface="B Lotus"/>
              </a:rPr>
              <a:t>.</a:t>
            </a:r>
            <a:endParaRPr lang="en-US" sz="2400" dirty="0"/>
          </a:p>
        </p:txBody>
      </p:sp>
    </p:spTree>
    <p:extLst>
      <p:ext uri="{BB962C8B-B14F-4D97-AF65-F5344CB8AC3E}">
        <p14:creationId xmlns:p14="http://schemas.microsoft.com/office/powerpoint/2010/main" val="810707850"/>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836712"/>
            <a:ext cx="7560840" cy="5037276"/>
          </a:xfrm>
          <a:prstGeom prst="rect">
            <a:avLst/>
          </a:prstGeom>
        </p:spPr>
        <p:txBody>
          <a:bodyPr wrap="square">
            <a:spAutoFit/>
          </a:bodyPr>
          <a:lstStyle/>
          <a:p>
            <a:pPr marL="914400" algn="just" rtl="1">
              <a:lnSpc>
                <a:spcPct val="150000"/>
              </a:lnSpc>
              <a:spcAft>
                <a:spcPts val="1000"/>
              </a:spcAft>
            </a:pPr>
            <a:r>
              <a:rPr lang="fa-IR" sz="2400" b="1" dirty="0" smtClean="0">
                <a:solidFill>
                  <a:srgbClr val="FF0000"/>
                </a:solidFill>
                <a:effectLst/>
                <a:latin typeface="Calibri"/>
                <a:ea typeface="Calibri"/>
                <a:cs typeface="B Mitra" pitchFamily="2" charset="-78"/>
              </a:rPr>
              <a:t>شرکت های خدمات تخصصی دانش بنیان </a:t>
            </a:r>
            <a:endParaRPr lang="en-US" sz="2400" b="1" dirty="0" smtClean="0">
              <a:solidFill>
                <a:srgbClr val="FF0000"/>
              </a:solidFill>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Mitra" pitchFamily="2" charset="-78"/>
              </a:rPr>
              <a:t>انطباق نوع خدمت با فهرست مصوب.</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Mitra" pitchFamily="2" charset="-78"/>
              </a:rPr>
              <a:t>نسبت نیروی انسانی  تمام وقت  در بخش های  غیر پشتیبانی  شرکت با درجه کارشناسی و بالاتر فعال در بخش های مرتبط با ارایه خدمات تخصصی دانش پویان شرکت، به کل کارکنان تمام وقت، حداقل 50 درصد باشد.</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Mitra" pitchFamily="2" charset="-78"/>
              </a:rPr>
              <a:t>هزینه تحقیق و توسعه مرتبط با خدمات تخصصی دانش بنیان حداقل 7 درصد فروش سالیانه شرکت باشد.</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Mitra" pitchFamily="2" charset="-78"/>
              </a:rPr>
              <a:t>حداقل درآمدسالیانه شرکت برابر یک ملیارد ریال به قیمت ثابت سال 91 باشد.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931705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836712"/>
            <a:ext cx="7776864" cy="5293757"/>
          </a:xfrm>
          <a:prstGeom prst="rect">
            <a:avLst/>
          </a:prstGeom>
        </p:spPr>
        <p:txBody>
          <a:bodyPr wrap="square">
            <a:spAutoFit/>
          </a:bodyPr>
          <a:lstStyle/>
          <a:p>
            <a:pPr marL="1143000" algn="just" rtl="1">
              <a:lnSpc>
                <a:spcPct val="150000"/>
              </a:lnSpc>
              <a:spcAft>
                <a:spcPts val="1000"/>
              </a:spcAft>
            </a:pPr>
            <a:r>
              <a:rPr lang="fa-IR" sz="2400" b="1" dirty="0" smtClean="0">
                <a:solidFill>
                  <a:srgbClr val="FF0000"/>
                </a:solidFill>
                <a:effectLst/>
                <a:latin typeface="Calibri"/>
                <a:ea typeface="Calibri"/>
                <a:cs typeface="B Lotus"/>
              </a:rPr>
              <a:t>اهداف شرکت های  دانش بنیان</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جذب و تبدیل ایده ها  به محصول و مشاغل پایدار</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هم افزایی علم و ثروت(تجاری سازی علم و دانش)</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تجاری سازی یافته های پژوهشی و تحقیقاتی</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توانمدسازی دانش آموختگان به منظور ورود به فضای کسب و کار</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حمایت، هدایت و سمت دهی در جهت نواوری ها و تولید فناوری های برتر</a:t>
            </a:r>
          </a:p>
          <a:p>
            <a:pPr lvl="0" algn="just" rtl="1">
              <a:lnSpc>
                <a:spcPct val="150000"/>
              </a:lnSpc>
              <a:spcAft>
                <a:spcPts val="1000"/>
              </a:spcAft>
            </a:pPr>
            <a:r>
              <a:rPr lang="fa-IR" sz="2400" dirty="0" smtClean="0">
                <a:latin typeface="Calibri"/>
                <a:ea typeface="Calibri"/>
                <a:cs typeface="B Lotus"/>
              </a:rPr>
              <a:t>6.</a:t>
            </a:r>
            <a:r>
              <a:rPr lang="fa-IR" sz="2400" dirty="0" smtClean="0">
                <a:effectLst/>
                <a:latin typeface="Calibri"/>
                <a:ea typeface="Calibri"/>
                <a:cs typeface="B Lotus"/>
              </a:rPr>
              <a:t>ایجاد زمینه برای بکارگیری هر چه بیشتر توانمندی های دانشگاه ها و واحدهای پژوهشی در جامعه</a:t>
            </a:r>
            <a:endParaRPr lang="en-US" sz="2400" dirty="0"/>
          </a:p>
        </p:txBody>
      </p:sp>
    </p:spTree>
    <p:extLst>
      <p:ext uri="{BB962C8B-B14F-4D97-AF65-F5344CB8AC3E}">
        <p14:creationId xmlns:p14="http://schemas.microsoft.com/office/powerpoint/2010/main" val="190139146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08720"/>
            <a:ext cx="7416824" cy="4524315"/>
          </a:xfrm>
          <a:prstGeom prst="rect">
            <a:avLst/>
          </a:prstGeom>
        </p:spPr>
        <p:txBody>
          <a:bodyPr wrap="square">
            <a:spAutoFit/>
          </a:bodyPr>
          <a:lstStyle/>
          <a:p>
            <a:pPr algn="just" rtl="1">
              <a:lnSpc>
                <a:spcPct val="200000"/>
              </a:lnSpc>
            </a:pPr>
            <a:r>
              <a:rPr lang="fa-IR" sz="2400" dirty="0" smtClean="0">
                <a:cs typeface="B Mitra" pitchFamily="2" charset="-78"/>
              </a:rPr>
              <a:t>7-ترغیب متخصصین، نوآوران، مخترعان، اعضای هیات علمی دانشگاه ها و واحدهای پژوهشی برای فعالیت های بیشتر در رفع نیازهای جامعه برای ترویج فرهنگ تجاری سازی</a:t>
            </a:r>
          </a:p>
          <a:p>
            <a:pPr algn="just" rtl="1">
              <a:lnSpc>
                <a:spcPct val="200000"/>
              </a:lnSpc>
            </a:pPr>
            <a:r>
              <a:rPr lang="fa-IR" sz="2400" dirty="0" smtClean="0">
                <a:cs typeface="B Mitra" pitchFamily="2" charset="-78"/>
              </a:rPr>
              <a:t>8-تشویق بنگاه های اقتصادی و دستگاه های اقتصادی و دستگاه های اجرایی به بهره گیری از یافته های پژوهشی و فناوری های شکل یافته در مراکز پژوهشی</a:t>
            </a:r>
          </a:p>
          <a:p>
            <a:pPr algn="just" rtl="1">
              <a:lnSpc>
                <a:spcPct val="200000"/>
              </a:lnSpc>
            </a:pPr>
            <a:r>
              <a:rPr lang="fa-IR" sz="2400" dirty="0" smtClean="0">
                <a:cs typeface="B Mitra" pitchFamily="2" charset="-78"/>
              </a:rPr>
              <a:t>9-ارتقای فرهنگ عمومی کارآفرینی </a:t>
            </a:r>
            <a:endParaRPr lang="fa-IR" sz="2400" dirty="0">
              <a:cs typeface="B Mitra" pitchFamily="2" charset="-78"/>
            </a:endParaRPr>
          </a:p>
        </p:txBody>
      </p:sp>
    </p:spTree>
    <p:extLst>
      <p:ext uri="{BB962C8B-B14F-4D97-AF65-F5344CB8AC3E}">
        <p14:creationId xmlns:p14="http://schemas.microsoft.com/office/powerpoint/2010/main" val="3333561615"/>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420" y="1484784"/>
            <a:ext cx="7056784" cy="3775393"/>
          </a:xfrm>
          <a:prstGeom prst="rect">
            <a:avLst/>
          </a:prstGeom>
        </p:spPr>
        <p:txBody>
          <a:bodyPr wrap="square">
            <a:spAutoFit/>
          </a:bodyPr>
          <a:lstStyle/>
          <a:p>
            <a:pPr marL="1143000" algn="just" rtl="1">
              <a:lnSpc>
                <a:spcPct val="150000"/>
              </a:lnSpc>
              <a:spcAft>
                <a:spcPts val="1000"/>
              </a:spcAft>
            </a:pPr>
            <a:r>
              <a:rPr lang="fa-IR" sz="2200" dirty="0" smtClean="0">
                <a:effectLst/>
                <a:latin typeface="Calibri"/>
                <a:ea typeface="Calibri"/>
                <a:cs typeface="B Mitra" pitchFamily="2" charset="-78"/>
              </a:rPr>
              <a:t>خدمات و حمایت های قابل ارایه کارگذاری تشخیص صلاحیت ها و موسسات دانش بنیان شرکت</a:t>
            </a:r>
            <a:endParaRPr lang="en-US" sz="22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eriod"/>
            </a:pPr>
            <a:r>
              <a:rPr lang="fa-IR" sz="2200" dirty="0" smtClean="0">
                <a:effectLst/>
                <a:latin typeface="Calibri"/>
                <a:ea typeface="Calibri"/>
                <a:cs typeface="B Mitra" pitchFamily="2" charset="-78"/>
              </a:rPr>
              <a:t>شرکتها و موسساتی که شاخص های موجود در آیین نامه تشخیص صلاحیت شرکت ها و موسسات دانش بنیان را داشته باشند و بعد از طی  مراحل ارزیابی از طریق کارگروه ارزیابی و تشخیص شرکتها و موسسات دانش بنیان و نظارت بر اجرا تایید گردند؛ به صندوق نوآوری و شکوفایی معرفی می شوند تا طرح خود را به آن صندوق ارائه نموده و از تسهیلات مربوطه  با توجه به اساسنامه این صندوق استفاده نمایند.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2530557944"/>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764704"/>
            <a:ext cx="7704856" cy="4620496"/>
          </a:xfrm>
          <a:prstGeom prst="rect">
            <a:avLst/>
          </a:prstGeom>
        </p:spPr>
        <p:txBody>
          <a:bodyPr wrap="square">
            <a:spAutoFit/>
          </a:bodyPr>
          <a:lstStyle/>
          <a:p>
            <a:pPr algn="just" rtl="1">
              <a:lnSpc>
                <a:spcPct val="150000"/>
              </a:lnSpc>
            </a:pPr>
            <a:r>
              <a:rPr lang="fa-IR" sz="2200" dirty="0" smtClean="0">
                <a:cs typeface="B Mitra" pitchFamily="2" charset="-78"/>
              </a:rPr>
              <a:t>2-شرکتهایی که در پارکهای علم و فناوری مستقر هستند، براساس آیین نامه اجرایی ماده (9) قانون حمایت از شرکت ها و موسسات دانش بنیان می توانند از تسهیلات از معافیت مالیاتی موضوع ماده (13) قانون چگونگی ادره مناطق آزاد تجاری صنعتی مصوب1372 و اصلاحیه های بعدی آن با رعایت سایر مقررات آیین نامه اجرایی ماده 47 قانون برنامه  پنج ساله چهارم توسعه برخوردار بوده و جهت بهره مندی  از این حمایت  نیازی به ثبت نام  در سامانه ارزیابی و تشخیص شرکت ها و موسسات دانش بنیان  را ندارند. البته این شرکتها برای استفاده از دیگر حمایت های  این قانون از قبیل دریافت وام از صندوق نوآوری و شکوفایی، استقرار در شعاع داخل شهرهاو... لازم است در سامانه ارزیابی و تشخیص شرکتهای دانش بنیان ثبت نام نموده و توسط این کارگروه ارزیابی گردند.</a:t>
            </a:r>
            <a:endParaRPr lang="fa-IR" sz="2200" dirty="0">
              <a:cs typeface="B Mitra" pitchFamily="2" charset="-78"/>
            </a:endParaRPr>
          </a:p>
        </p:txBody>
      </p:sp>
    </p:spTree>
    <p:extLst>
      <p:ext uri="{BB962C8B-B14F-4D97-AF65-F5344CB8AC3E}">
        <p14:creationId xmlns:p14="http://schemas.microsoft.com/office/powerpoint/2010/main" val="235340523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825" y="908720"/>
            <a:ext cx="7776864" cy="5262979"/>
          </a:xfrm>
          <a:prstGeom prst="rect">
            <a:avLst/>
          </a:prstGeom>
        </p:spPr>
        <p:txBody>
          <a:bodyPr wrap="square">
            <a:spAutoFit/>
          </a:bodyPr>
          <a:lstStyle/>
          <a:p>
            <a:pPr algn="just" rtl="1">
              <a:lnSpc>
                <a:spcPct val="200000"/>
              </a:lnSpc>
            </a:pPr>
            <a:r>
              <a:rPr lang="fa-IR" sz="2400" dirty="0" smtClean="0">
                <a:cs typeface="B Mitra" pitchFamily="2" charset="-78"/>
              </a:rPr>
              <a:t>1)شرکت سهامی (ماده 1ق اصلاح موادی از ق ت)</a:t>
            </a:r>
          </a:p>
          <a:p>
            <a:pPr algn="just" rtl="1">
              <a:lnSpc>
                <a:spcPct val="200000"/>
              </a:lnSpc>
            </a:pPr>
            <a:r>
              <a:rPr lang="fa-IR" sz="2400" dirty="0" smtClean="0">
                <a:cs typeface="B Mitra" pitchFamily="2" charset="-78"/>
              </a:rPr>
              <a:t>شرکتی است که سرمایه آن به سهام تقسیم شده ازمسئولیت  صاحبان سهام محدود وبه مبلغ اسمی سهام آنهاست</a:t>
            </a:r>
          </a:p>
          <a:p>
            <a:pPr algn="just" rtl="1">
              <a:lnSpc>
                <a:spcPct val="200000"/>
              </a:lnSpc>
            </a:pPr>
            <a:r>
              <a:rPr lang="fa-IR" sz="2400" dirty="0" smtClean="0">
                <a:cs typeface="B Mitra" pitchFamily="2" charset="-78"/>
              </a:rPr>
              <a:t>2)شرکت با مسئولیت محدود (ماده 94ق .ت)</a:t>
            </a:r>
          </a:p>
          <a:p>
            <a:pPr algn="just" rtl="1">
              <a:lnSpc>
                <a:spcPct val="200000"/>
              </a:lnSpc>
            </a:pPr>
            <a:r>
              <a:rPr lang="fa-IR" sz="2400" dirty="0" smtClean="0">
                <a:cs typeface="B Mitra" pitchFamily="2" charset="-78"/>
              </a:rPr>
              <a:t>شرکتی است که بین دو یا چند نفر برای امور تجاری تشکیل شده وهر یک از شرکاء بدون اینکه سرمایه به سهام یا قطعات سهام تقسیم شده باشد فقط تا میزان سرمایه خود در شرکت مسئول قروض وتعهدات شرکت هستند.</a:t>
            </a:r>
            <a:endParaRPr lang="fa-IR" sz="2400" dirty="0">
              <a:cs typeface="B Mitra" pitchFamily="2" charset="-78"/>
            </a:endParaRPr>
          </a:p>
        </p:txBody>
      </p:sp>
    </p:spTree>
    <p:extLst>
      <p:ext uri="{BB962C8B-B14F-4D97-AF65-F5344CB8AC3E}">
        <p14:creationId xmlns:p14="http://schemas.microsoft.com/office/powerpoint/2010/main" val="2158896213"/>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95" y="1052736"/>
            <a:ext cx="7488832" cy="4524315"/>
          </a:xfrm>
          <a:prstGeom prst="rect">
            <a:avLst/>
          </a:prstGeom>
        </p:spPr>
        <p:txBody>
          <a:bodyPr wrap="square">
            <a:spAutoFit/>
          </a:bodyPr>
          <a:lstStyle/>
          <a:p>
            <a:pPr algn="just" rtl="1">
              <a:lnSpc>
                <a:spcPct val="150000"/>
              </a:lnSpc>
            </a:pPr>
            <a:r>
              <a:rPr lang="fa-IR" sz="2400" dirty="0" smtClean="0">
                <a:cs typeface="B Mitra" pitchFamily="2" charset="-78"/>
              </a:rPr>
              <a:t>3-لازم به ذکر است معرفی شرکتها به صندوق نوآوری و شکوفایی؛ ضرورتاً متضمن دریافت تسهیلات  از صندوق نیست  و باید طرح های  معرفی شده از سوی  شرکت ها؛ مورد بررسی و تایید صندوق قرار بگیرد.</a:t>
            </a:r>
          </a:p>
          <a:p>
            <a:pPr algn="just" rtl="1">
              <a:lnSpc>
                <a:spcPct val="150000"/>
              </a:lnSpc>
            </a:pPr>
            <a:r>
              <a:rPr lang="fa-IR" sz="2400" dirty="0" smtClean="0">
                <a:cs typeface="B Mitra" pitchFamily="2" charset="-78"/>
              </a:rPr>
              <a:t>4-با معرفی شرکتهای خارج از پارک علم و فناوری به سازمان امور مالیاتی کشور، این شرکتها می توانند بر اساس دستورالعمل اجرایی موضوع ماده 22 آیین نامه اجرایی قانون حمایت از شرکت ا و موسسات دانش بنیان  و تجاری سازی نوآوری ها و اختراعات مصوب05/.08/89  مجلس شورای اسلامی از معافیتهای  مالیاتی در نظر گرفته شده  بهره مند شوند.</a:t>
            </a:r>
            <a:endParaRPr lang="fa-IR" sz="2400" dirty="0">
              <a:cs typeface="B Mitra" pitchFamily="2" charset="-78"/>
            </a:endParaRPr>
          </a:p>
        </p:txBody>
      </p:sp>
    </p:spTree>
    <p:extLst>
      <p:ext uri="{BB962C8B-B14F-4D97-AF65-F5344CB8AC3E}">
        <p14:creationId xmlns:p14="http://schemas.microsoft.com/office/powerpoint/2010/main" val="3894758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08719"/>
            <a:ext cx="7590393" cy="3785652"/>
          </a:xfrm>
          <a:prstGeom prst="rect">
            <a:avLst/>
          </a:prstGeom>
        </p:spPr>
        <p:txBody>
          <a:bodyPr wrap="square">
            <a:spAutoFit/>
          </a:bodyPr>
          <a:lstStyle/>
          <a:p>
            <a:pPr algn="just" rtl="1">
              <a:lnSpc>
                <a:spcPct val="200000"/>
              </a:lnSpc>
            </a:pPr>
            <a:r>
              <a:rPr lang="fa-IR" sz="2400" dirty="0" smtClean="0">
                <a:cs typeface="B Mitra" pitchFamily="2" charset="-78"/>
              </a:rPr>
              <a:t>5-شرکتهایی که در پارک های علم و فناوری  مستقر هستند، بر اساس آیین نامه اجرایی ماده (9) قانون حمایت از شرکت ها وموسسات دانش بنیان  می توانند از تسهیلات از معافیت مالیاتی  موضوع(13) قانون چگونگی اداره مناطق آزاد تجاری و صنعتی مصوب 1372 و اصلاحیه های بعدی آن با رعایت سایر مقررات آیین نامه اجرایی ماده 47 قانون برنامه پنج ساله چهارم توسعه برخوردار خواهند بود.</a:t>
            </a:r>
            <a:endParaRPr lang="fa-IR" sz="2400" dirty="0">
              <a:cs typeface="B Mitra" pitchFamily="2" charset="-78"/>
            </a:endParaRPr>
          </a:p>
        </p:txBody>
      </p:sp>
    </p:spTree>
    <p:extLst>
      <p:ext uri="{BB962C8B-B14F-4D97-AF65-F5344CB8AC3E}">
        <p14:creationId xmlns:p14="http://schemas.microsoft.com/office/powerpoint/2010/main" val="2064870304"/>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836712"/>
            <a:ext cx="7848872" cy="5334794"/>
          </a:xfrm>
          <a:prstGeom prst="rect">
            <a:avLst/>
          </a:prstGeom>
        </p:spPr>
        <p:txBody>
          <a:bodyPr wrap="square">
            <a:spAutoFit/>
          </a:bodyPr>
          <a:lstStyle/>
          <a:p>
            <a:pPr marL="1371600" algn="just" rtl="1">
              <a:lnSpc>
                <a:spcPct val="150000"/>
              </a:lnSpc>
              <a:spcAft>
                <a:spcPts val="1000"/>
              </a:spcAft>
            </a:pPr>
            <a:r>
              <a:rPr lang="fa-IR" sz="2400" b="1" dirty="0" smtClean="0">
                <a:solidFill>
                  <a:srgbClr val="FF0000"/>
                </a:solidFill>
                <a:effectLst/>
                <a:latin typeface="Calibri"/>
                <a:ea typeface="Calibri"/>
                <a:cs typeface="B Lotus"/>
              </a:rPr>
              <a:t>نکات مهم در اجرای حمایت های قانون</a:t>
            </a:r>
            <a:endParaRPr lang="en-US" sz="2400" b="1" dirty="0" smtClean="0">
              <a:solidFill>
                <a:srgbClr val="FF0000"/>
              </a:solidFill>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استفاده از هرگونه حمایت های  قانون حمایت از شرکت ها و موسسات دانش بنیان و تجاری سازی  نوآوری ها و اختراعات، منوط به استعلام دستگاه اجرا کننده حمایت از دبیرخانه کارگروه، از شرکت های تایید شده حمایت نماید بر طبق قانون و مقررات مربوط مسئول خواهد بود.</a:t>
            </a:r>
            <a:endParaRPr lang="en-US" sz="2400" dirty="0" smtClean="0">
              <a:effectLst/>
              <a:latin typeface="Calibri"/>
              <a:ea typeface="Calibri"/>
              <a:cs typeface="Arial"/>
            </a:endParaRPr>
          </a:p>
          <a:p>
            <a:pPr marL="342900" lvl="0" indent="-342900" algn="just" rtl="1">
              <a:lnSpc>
                <a:spcPct val="150000"/>
              </a:lnSpc>
              <a:spcAft>
                <a:spcPts val="1000"/>
              </a:spcAft>
              <a:buFont typeface="+mj-lt"/>
              <a:buAutoNum type="arabicPeriod"/>
            </a:pPr>
            <a:r>
              <a:rPr lang="fa-IR" sz="2400" dirty="0" smtClean="0">
                <a:effectLst/>
                <a:latin typeface="Calibri"/>
                <a:ea typeface="Calibri"/>
                <a:cs typeface="B Lotus"/>
              </a:rPr>
              <a:t>در صورت هرگونه تخلف در استفاده از تسهیلات مربوط توسط شرکت های تایید شده در کارگروه؛ مطابق مجازات های ماده 11 قانون حمایت از شرکت ها و موسسات دانش بنیان و تجاری سازی نوآوری ها و اختراعات، با آنها برخورد می شود.</a:t>
            </a:r>
            <a:endParaRPr lang="en-US" sz="2400" dirty="0">
              <a:effectLst/>
              <a:latin typeface="Calibri"/>
              <a:ea typeface="Calibri"/>
              <a:cs typeface="Arial"/>
            </a:endParaRPr>
          </a:p>
        </p:txBody>
      </p:sp>
    </p:spTree>
    <p:extLst>
      <p:ext uri="{BB962C8B-B14F-4D97-AF65-F5344CB8AC3E}">
        <p14:creationId xmlns:p14="http://schemas.microsoft.com/office/powerpoint/2010/main" val="2263731039"/>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836712"/>
            <a:ext cx="7632848" cy="5262979"/>
          </a:xfrm>
          <a:prstGeom prst="rect">
            <a:avLst/>
          </a:prstGeom>
        </p:spPr>
        <p:txBody>
          <a:bodyPr wrap="square">
            <a:spAutoFit/>
          </a:bodyPr>
          <a:lstStyle/>
          <a:p>
            <a:pPr algn="just" rtl="1">
              <a:lnSpc>
                <a:spcPct val="200000"/>
              </a:lnSpc>
            </a:pPr>
            <a:r>
              <a:rPr lang="fa-IR" sz="2400" dirty="0" smtClean="0">
                <a:cs typeface="B Mitra" pitchFamily="2" charset="-78"/>
              </a:rPr>
              <a:t>3-لازم است اجرای هرکدام از حمایت های قانون، مطابق دستورالعمل اجرایی آن نوع حمایت که به صورت تفصیلی به تصویب کارگروه ارزیابی و تشخیص شرکت ها و موسسات دانش بنیان و نظارت بر اجرا و سایر مراجع ذیربط قانونی رسیده است، باشد.</a:t>
            </a:r>
          </a:p>
          <a:p>
            <a:pPr algn="just" rtl="1">
              <a:lnSpc>
                <a:spcPct val="200000"/>
              </a:lnSpc>
            </a:pPr>
            <a:r>
              <a:rPr lang="fa-IR" sz="2400" dirty="0" smtClean="0">
                <a:cs typeface="B Mitra" pitchFamily="2" charset="-78"/>
              </a:rPr>
              <a:t>4- به شرکت های تایید شده، گواهی و مجوز خاص داده نخواهد شد؛ در صورت لزوم دبیرخانه کارگروه ارزیابی و تشخیص شرکت ها و موسسات دانش بنیان و نظارت بر اجرا، شرکت را جهت استفاده از حمایت های نربوط، به دستگاه ها و صندوق های ذیربط معرفی می نماید.</a:t>
            </a:r>
            <a:endParaRPr lang="fa-IR" sz="2400" dirty="0">
              <a:cs typeface="B Mitra" pitchFamily="2" charset="-78"/>
            </a:endParaRPr>
          </a:p>
        </p:txBody>
      </p:sp>
    </p:spTree>
    <p:extLst>
      <p:ext uri="{BB962C8B-B14F-4D97-AF65-F5344CB8AC3E}">
        <p14:creationId xmlns:p14="http://schemas.microsoft.com/office/powerpoint/2010/main" val="29647778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20688"/>
            <a:ext cx="8064896" cy="4539704"/>
          </a:xfrm>
          <a:prstGeom prst="rect">
            <a:avLst/>
          </a:prstGeom>
        </p:spPr>
        <p:txBody>
          <a:bodyPr wrap="square">
            <a:spAutoFit/>
          </a:bodyPr>
          <a:lstStyle/>
          <a:p>
            <a:pPr marL="1371600" algn="r" rtl="1">
              <a:lnSpc>
                <a:spcPct val="150000"/>
              </a:lnSpc>
              <a:spcAft>
                <a:spcPts val="1000"/>
              </a:spcAft>
            </a:pPr>
            <a:r>
              <a:rPr lang="fa-IR" sz="2200" b="1" dirty="0" smtClean="0">
                <a:solidFill>
                  <a:srgbClr val="FF0000"/>
                </a:solidFill>
                <a:effectLst/>
                <a:latin typeface="Calibri"/>
                <a:ea typeface="Calibri"/>
                <a:cs typeface="B Mitra" pitchFamily="2" charset="-78"/>
              </a:rPr>
              <a:t>حمایت ها و تسهیلات قابل اعطا به شرکت ها و موسسات دانش بنیان</a:t>
            </a:r>
            <a:endParaRPr lang="en-US" sz="2200" b="1" dirty="0" smtClean="0">
              <a:solidFill>
                <a:srgbClr val="FF0000"/>
              </a:solidFill>
              <a:effectLst/>
              <a:latin typeface="Calibri"/>
              <a:ea typeface="Calibri"/>
              <a:cs typeface="B Mitra" pitchFamily="2" charset="-78"/>
            </a:endParaRPr>
          </a:p>
          <a:p>
            <a:pPr marL="342900" lvl="0" indent="-342900" algn="r" rtl="1">
              <a:lnSpc>
                <a:spcPct val="150000"/>
              </a:lnSpc>
              <a:spcAft>
                <a:spcPts val="1000"/>
              </a:spcAft>
              <a:buFont typeface="Symbol"/>
              <a:buChar char=""/>
            </a:pPr>
            <a:r>
              <a:rPr lang="fa-IR" sz="2200" dirty="0" smtClean="0">
                <a:effectLst/>
                <a:latin typeface="Calibri"/>
                <a:ea typeface="Calibri"/>
                <a:cs typeface="B Mitra" pitchFamily="2" charset="-78"/>
              </a:rPr>
              <a:t>معافیت از پرداخت مالیات، عوارض، حقوق گمرکی، سود بازرگانی و عوارض صادراتی به مدت 15 سال.</a:t>
            </a:r>
            <a:endParaRPr lang="en-US" sz="22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200" dirty="0" smtClean="0">
                <a:effectLst/>
                <a:latin typeface="Calibri"/>
                <a:ea typeface="Calibri"/>
                <a:cs typeface="B Mitra" pitchFamily="2" charset="-78"/>
              </a:rPr>
              <a:t>تامین  تمام یا بخشی از هزینه تولید، عرضه یا به کارگیری نوآوری و فناوری با اعطای تسهیلات کم بهره یا بدون بهره بلند مدت و یا کوتاه مدت بر طبق عقود شرعی.</a:t>
            </a:r>
            <a:endParaRPr lang="en-US" sz="22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200" dirty="0" smtClean="0">
                <a:effectLst/>
                <a:latin typeface="Calibri"/>
                <a:ea typeface="Calibri"/>
                <a:cs typeface="B Mitra" pitchFamily="2" charset="-78"/>
              </a:rPr>
              <a:t>اولویت استقرار واحدهای پژوهشی، فناوری و مهندسی و تولیدی شرکت ها و موسسات دانش بنیان موضوع این قانون در محل پارک های علم و فناوری، مراکز رشد، مناطق ویژه اقتصادی و یا مناطق ویژه علم و فناوری.</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2776492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764704"/>
            <a:ext cx="7776864" cy="5513048"/>
          </a:xfrm>
          <a:prstGeom prst="rect">
            <a:avLst/>
          </a:prstGeom>
        </p:spPr>
        <p:txBody>
          <a:bodyPr wrap="square">
            <a:spAutoFit/>
          </a:bodyPr>
          <a:lstStyle/>
          <a:p>
            <a:pPr marL="342900" lvl="0" indent="-342900" algn="just" rtl="1">
              <a:lnSpc>
                <a:spcPct val="150000"/>
              </a:lnSpc>
              <a:spcAft>
                <a:spcPts val="1000"/>
              </a:spcAft>
              <a:buFont typeface="Symbol"/>
              <a:buChar char=""/>
            </a:pPr>
            <a:r>
              <a:rPr lang="fa-IR" sz="2200" dirty="0" smtClean="0">
                <a:effectLst/>
                <a:latin typeface="Calibri"/>
                <a:ea typeface="Calibri"/>
                <a:cs typeface="B Lotus"/>
              </a:rPr>
              <a:t>اولویت واگذاری تمام یا بخشی از سهام مراکز و موسسات پژوهشی دولتی قابل واگذاری بر اساس ضوابط قانون اصلاح موادی از قانون اصلاح موادی از قانون برنامه چهارم توسعه اقتصادی ، اجتماعی و اساسی به شرکت ها و موسسات دانش بنیان موضوع این قانون.</a:t>
            </a:r>
            <a:endParaRPr lang="en-US" sz="22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200" dirty="0" smtClean="0">
                <a:effectLst/>
                <a:latin typeface="Calibri"/>
                <a:ea typeface="Calibri"/>
                <a:cs typeface="B Lotus"/>
              </a:rPr>
              <a:t>ایجاد پوشش بیمه ای مناسب برای کاهش خطر پذیری محصولات دستاوردهای  دانش، نواوری و فناوری در تمام مراحل تولید، عرضه و بکارگیری.</a:t>
            </a:r>
            <a:endParaRPr lang="en-US" sz="22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200" dirty="0" smtClean="0">
                <a:effectLst/>
                <a:latin typeface="Calibri"/>
                <a:ea typeface="Calibri"/>
                <a:cs typeface="B Lotus"/>
              </a:rPr>
              <a:t>همچنین در ماده 17 قانون برنامه پنجم توسعه کشور دولت مجاز است به منظور توسعه و انتشار فناوری در تمام مراحل تولید، عرضه و بکار گیری.</a:t>
            </a:r>
            <a:endParaRPr lang="en-US" sz="22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200" dirty="0" smtClean="0">
                <a:effectLst/>
                <a:latin typeface="Calibri"/>
                <a:ea typeface="Calibri"/>
                <a:cs typeface="B Lotus"/>
              </a:rPr>
              <a:t>همچنین در ماده 17 قانونبرنامه پنجم توسعه کشور دولت مجاز است به منظور توسعه  و انتشار فناوری و حمایت از شرکت های دانش بنیان اقدامات زیر را انجام دهد:</a:t>
            </a:r>
            <a:endParaRPr lang="en-US" sz="2200" dirty="0">
              <a:effectLst/>
              <a:latin typeface="Calibri"/>
              <a:ea typeface="Calibri"/>
              <a:cs typeface="Arial"/>
            </a:endParaRPr>
          </a:p>
        </p:txBody>
      </p:sp>
    </p:spTree>
    <p:extLst>
      <p:ext uri="{BB962C8B-B14F-4D97-AF65-F5344CB8AC3E}">
        <p14:creationId xmlns:p14="http://schemas.microsoft.com/office/powerpoint/2010/main" val="3143834465"/>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836712"/>
            <a:ext cx="7488832" cy="5206554"/>
          </a:xfrm>
          <a:prstGeom prst="rect">
            <a:avLst/>
          </a:prstGeom>
        </p:spPr>
        <p:txBody>
          <a:bodyPr wrap="square">
            <a:spAutoFit/>
          </a:bodyPr>
          <a:lstStyle/>
          <a:p>
            <a:pPr marL="342900" lvl="0" indent="-342900" algn="just" rtl="1">
              <a:lnSpc>
                <a:spcPct val="150000"/>
              </a:lnSpc>
              <a:spcAft>
                <a:spcPts val="1000"/>
              </a:spcAft>
              <a:buFont typeface="Symbol"/>
              <a:buChar char=""/>
            </a:pPr>
            <a:r>
              <a:rPr lang="en-US" sz="2200" dirty="0" smtClean="0">
                <a:effectLst/>
                <a:latin typeface="Calibri"/>
                <a:ea typeface="Calibri"/>
                <a:cs typeface="B Lotus"/>
              </a:rPr>
              <a:t> </a:t>
            </a:r>
            <a:r>
              <a:rPr lang="fa-IR" sz="2400" dirty="0" smtClean="0">
                <a:effectLst/>
                <a:latin typeface="Calibri"/>
                <a:ea typeface="Calibri"/>
                <a:cs typeface="B Lotus"/>
              </a:rPr>
              <a:t>الف حمایت مالی از پژوهش های تقاضا محور مشترک با دانشگاه ها و موسسات آموزش عالی، پژوهشی و فناوری و حوزه های علمیه  در موارد ناظر به حل مشکلات موجود کشور مشروط به این که حداقل پنجاه درصد از هزینه های ان را کارفرمای غیر دولتی تامین و تعهد کرده باشد.</a:t>
            </a:r>
            <a:endParaRPr lang="en-US" sz="2400" dirty="0" smtClean="0">
              <a:effectLst/>
              <a:latin typeface="Calibri"/>
              <a:ea typeface="Calibri"/>
              <a:cs typeface="Arial"/>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ب-  حمایت مالی  و تسهیل  شکل گیری  و توسعه شرکت های  کوچک و متوسط  خصوصی و تعاونی  که در زمینه تجاری سازی  دانش و فناوری به ویزه تولید  محصولات مبتنی بر فناوری های پیشرفته  و صادرات خدمات فنی و مهندسی فعالیت می کنندو نیز حمایت از راهاندازی  مراکز رشد و پارک های علم و فناوری از طریق بخش غیر دولتی.</a:t>
            </a:r>
            <a:endParaRPr lang="en-US" sz="2400" dirty="0">
              <a:effectLst/>
              <a:latin typeface="Calibri"/>
              <a:ea typeface="Calibri"/>
              <a:cs typeface="Arial"/>
            </a:endParaRPr>
          </a:p>
        </p:txBody>
      </p:sp>
    </p:spTree>
    <p:extLst>
      <p:ext uri="{BB962C8B-B14F-4D97-AF65-F5344CB8AC3E}">
        <p14:creationId xmlns:p14="http://schemas.microsoft.com/office/powerpoint/2010/main" val="2933104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20688"/>
            <a:ext cx="7920880" cy="6017032"/>
          </a:xfrm>
          <a:prstGeom prst="rect">
            <a:avLst/>
          </a:prstGeom>
        </p:spPr>
        <p:txBody>
          <a:bodyPr wrap="square">
            <a:spAutoFit/>
          </a:bodyPr>
          <a:lstStyle/>
          <a:p>
            <a:pPr marL="342900" lvl="0" indent="-342900" algn="just" rtl="1">
              <a:lnSpc>
                <a:spcPct val="150000"/>
              </a:lnSpc>
              <a:spcAft>
                <a:spcPts val="1000"/>
              </a:spcAft>
              <a:buFont typeface="Symbol"/>
              <a:buChar char=""/>
            </a:pPr>
            <a:r>
              <a:rPr lang="fa-IR" sz="2400" dirty="0" smtClean="0">
                <a:effectLst/>
                <a:latin typeface="Calibri"/>
                <a:ea typeface="Calibri"/>
                <a:cs typeface="B Lotus"/>
              </a:rPr>
              <a:t>ج- </a:t>
            </a:r>
            <a:r>
              <a:rPr lang="fa-IR" sz="2400" dirty="0" smtClean="0">
                <a:effectLst/>
                <a:latin typeface="Calibri"/>
                <a:ea typeface="Calibri"/>
                <a:cs typeface="B Mitra" pitchFamily="2" charset="-78"/>
              </a:rPr>
              <a:t>حمایت های  قانونی لازم  در راستای  تشویق طرف های خارجی  قراردادهای بین المللی و سرمایه گذاری  خارجی برای انتقال  دانش فنی  و بخشی از فعالیت های  تحقیق و تسعه  مربوط  به داخل کشور  و انجام آن با مشارکت شرکت های داخلی </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Mitra" pitchFamily="2" charset="-78"/>
              </a:rPr>
              <a:t>د- حمایت مالی  از ایجاد  و تسعه بوروس ایده وبازار فناوری به منظور استفاده از ظرفیت های علمی در جهت پاسخگویی به نیاز بخش های  صنعت، کشاورزی و خدمات. حمایت مالی  از پایان نامه ها و رساله های  دانشجویی را راستا ارتقاء بهره وری  بهره وری و حل مشکلات کشور.</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Symbol"/>
              <a:buChar char=""/>
            </a:pPr>
            <a:r>
              <a:rPr lang="fa-IR" sz="2400" dirty="0" smtClean="0">
                <a:effectLst/>
                <a:latin typeface="Calibri"/>
                <a:ea typeface="Calibri"/>
                <a:cs typeface="B Mitra" pitchFamily="2" charset="-78"/>
              </a:rPr>
              <a:t>و- تامین و پرداخت بخشی از هزینه  ثبت اختراعات، تولید دانش فنی و حمایت مالی  از تولید کنندگان برای خرید  دانش فنی  و امتیاز اختراعات.</a:t>
            </a:r>
            <a:endParaRPr lang="en-US" sz="2400" dirty="0" smtClean="0">
              <a:effectLst/>
              <a:latin typeface="Calibri"/>
              <a:ea typeface="Calibri"/>
              <a:cs typeface="B Mitra" pitchFamily="2" charset="-78"/>
            </a:endParaRPr>
          </a:p>
          <a:p>
            <a:pPr marL="1600200" algn="just" rtl="1">
              <a:lnSpc>
                <a:spcPct val="150000"/>
              </a:lnSpc>
              <a:spcAft>
                <a:spcPts val="1000"/>
              </a:spcAft>
            </a:pPr>
            <a:r>
              <a:rPr lang="en-US" sz="2400" dirty="0" smtClean="0">
                <a:effectLst/>
                <a:latin typeface="Calibri"/>
                <a:ea typeface="Calibri"/>
                <a:cs typeface="B Mitra" pitchFamily="2" charset="-78"/>
              </a:rPr>
              <a:t> </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3996433249"/>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175" y="116632"/>
            <a:ext cx="7776864" cy="6574877"/>
          </a:xfrm>
          <a:prstGeom prst="rect">
            <a:avLst/>
          </a:prstGeom>
        </p:spPr>
        <p:txBody>
          <a:bodyPr wrap="square">
            <a:spAutoFit/>
          </a:bodyPr>
          <a:lstStyle/>
          <a:p>
            <a:pPr marL="1600200" algn="just" rtl="1">
              <a:lnSpc>
                <a:spcPct val="150000"/>
              </a:lnSpc>
              <a:spcAft>
                <a:spcPts val="1000"/>
              </a:spcAft>
            </a:pPr>
            <a:r>
              <a:rPr lang="en-US" sz="2400" dirty="0" smtClean="0">
                <a:effectLst/>
                <a:latin typeface="Calibri"/>
                <a:ea typeface="Calibri"/>
                <a:cs typeface="B Lotus"/>
              </a:rPr>
              <a:t> </a:t>
            </a:r>
            <a:endParaRPr lang="en-US" sz="2400" dirty="0" smtClean="0">
              <a:effectLst/>
              <a:latin typeface="Calibri"/>
              <a:ea typeface="Calibri"/>
              <a:cs typeface="Arial"/>
            </a:endParaRPr>
          </a:p>
          <a:p>
            <a:pPr marL="342900" lvl="0" indent="-342900" algn="just" rtl="1">
              <a:lnSpc>
                <a:spcPct val="150000"/>
              </a:lnSpc>
              <a:spcAft>
                <a:spcPts val="1000"/>
              </a:spcAft>
              <a:buFont typeface="Wingdings"/>
              <a:buChar char=""/>
            </a:pPr>
            <a:r>
              <a:rPr lang="fa-IR" sz="2200" b="1" dirty="0" smtClean="0">
                <a:effectLst/>
                <a:latin typeface="Calibri"/>
                <a:ea typeface="Calibri"/>
                <a:cs typeface="B Lotus"/>
              </a:rPr>
              <a:t>تبصره 1- </a:t>
            </a:r>
            <a:r>
              <a:rPr lang="fa-IR" sz="2200" dirty="0" smtClean="0">
                <a:effectLst/>
                <a:latin typeface="Calibri"/>
                <a:ea typeface="Calibri"/>
                <a:cs typeface="B Lotus"/>
              </a:rPr>
              <a:t>دستگاه های  اجرایی مکلفند  امکانات و تجهیزات پژوهشی و تحقیقاتی، آزمایشگاهها وکارگاه ها را با نرخ ترجیحی  در اختیار موسسات  و شرکت های  دانش بنیان  مورد تایید  شورای عالی علوم، تحقیقات و فناوری در چهار چوب  مصوبه هیات وزیران قرار داهند.</a:t>
            </a:r>
            <a:endParaRPr lang="en-US" sz="2200" dirty="0" smtClean="0">
              <a:effectLst/>
              <a:latin typeface="Calibri"/>
              <a:ea typeface="Calibri"/>
              <a:cs typeface="Arial"/>
            </a:endParaRPr>
          </a:p>
          <a:p>
            <a:pPr marL="342900" lvl="0" indent="-342900" algn="just" rtl="1">
              <a:lnSpc>
                <a:spcPct val="150000"/>
              </a:lnSpc>
              <a:spcAft>
                <a:spcPts val="1000"/>
              </a:spcAft>
              <a:buFont typeface="Wingdings"/>
              <a:buChar char=""/>
            </a:pPr>
            <a:r>
              <a:rPr lang="fa-IR" sz="2200" b="1" dirty="0" smtClean="0">
                <a:effectLst/>
                <a:latin typeface="Calibri"/>
                <a:ea typeface="Calibri"/>
                <a:cs typeface="B Lotus"/>
              </a:rPr>
              <a:t>تبصره 2- </a:t>
            </a:r>
            <a:r>
              <a:rPr lang="fa-IR" sz="2200" dirty="0" smtClean="0">
                <a:effectLst/>
                <a:latin typeface="Calibri"/>
                <a:ea typeface="Calibri"/>
                <a:cs typeface="B Lotus"/>
              </a:rPr>
              <a:t>در رستای توسعه  و انتشار  فناوری به دستگاه های اجراییی اجازه داده می شوذ مالکیت فکری ، دانش فنی و تجهزاتی  راکه در چهار چوب قرارداد با دانشگاهها و موسسات پژوهشی و فناوری دولتی ایجاد و حاصل شده است به دانشگاهها و موسسات یاد شده واگذار نمایند.</a:t>
            </a:r>
            <a:endParaRPr lang="en-US" sz="2200" dirty="0" smtClean="0">
              <a:effectLst/>
              <a:latin typeface="Calibri"/>
              <a:ea typeface="Calibri"/>
              <a:cs typeface="Arial"/>
            </a:endParaRPr>
          </a:p>
          <a:p>
            <a:pPr marL="342900" lvl="0" indent="-342900" algn="just" rtl="1">
              <a:lnSpc>
                <a:spcPct val="150000"/>
              </a:lnSpc>
              <a:spcAft>
                <a:spcPts val="1000"/>
              </a:spcAft>
              <a:buFont typeface="Wingdings"/>
              <a:buChar char=""/>
            </a:pPr>
            <a:r>
              <a:rPr lang="fa-IR" sz="2200" b="1" dirty="0" smtClean="0">
                <a:effectLst/>
                <a:latin typeface="Calibri"/>
                <a:ea typeface="Calibri"/>
                <a:cs typeface="B Lotus"/>
              </a:rPr>
              <a:t>تبصره3- </a:t>
            </a:r>
            <a:r>
              <a:rPr lang="fa-IR" sz="2200" dirty="0" smtClean="0">
                <a:effectLst/>
                <a:latin typeface="Calibri"/>
                <a:ea typeface="Calibri"/>
                <a:cs typeface="B Lotus"/>
              </a:rPr>
              <a:t>سازمان ثبت اسناد و املاک کشور  موظف است صرفا پس از ارایه  گواهی ممیزی علمی اختراعات از سوی مراجع  ذی صلاح نسبت به ثبت اختراعات اقدام نماید.</a:t>
            </a:r>
            <a:endParaRPr lang="en-US" sz="2200" dirty="0">
              <a:effectLst/>
              <a:latin typeface="Calibri"/>
              <a:ea typeface="Calibri"/>
              <a:cs typeface="Arial"/>
            </a:endParaRPr>
          </a:p>
        </p:txBody>
      </p:sp>
    </p:spTree>
    <p:extLst>
      <p:ext uri="{BB962C8B-B14F-4D97-AF65-F5344CB8AC3E}">
        <p14:creationId xmlns:p14="http://schemas.microsoft.com/office/powerpoint/2010/main" val="4063997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908720"/>
            <a:ext cx="7056784" cy="3785652"/>
          </a:xfrm>
          <a:prstGeom prst="rect">
            <a:avLst/>
          </a:prstGeom>
        </p:spPr>
        <p:txBody>
          <a:bodyPr wrap="square">
            <a:spAutoFit/>
          </a:bodyPr>
          <a:lstStyle/>
          <a:p>
            <a:pPr marL="342900" lvl="0" indent="-342900" algn="just" rtl="1">
              <a:lnSpc>
                <a:spcPct val="200000"/>
              </a:lnSpc>
              <a:spcAft>
                <a:spcPts val="1000"/>
              </a:spcAft>
              <a:buFont typeface="Wingdings"/>
              <a:buChar char=""/>
            </a:pPr>
            <a:r>
              <a:rPr lang="en-US" sz="2400" dirty="0" smtClean="0">
                <a:effectLst/>
                <a:latin typeface="Calibri"/>
                <a:ea typeface="Calibri"/>
                <a:cs typeface="B Mitra" pitchFamily="2" charset="-78"/>
              </a:rPr>
              <a:t> </a:t>
            </a:r>
            <a:r>
              <a:rPr lang="fa-IR" sz="2400" dirty="0" smtClean="0">
                <a:effectLst/>
                <a:latin typeface="Calibri"/>
                <a:ea typeface="Calibri"/>
                <a:cs typeface="B Mitra" pitchFamily="2" charset="-78"/>
              </a:rPr>
              <a:t>تبصره 4- اعضای هیات علمی  می توانند با موافقت هیات امنا همان دانشگاه نسبت به تشکیل موسسات و شرکت های صد در صد خصوصی دانش بنیان اقدام یا در این موسسات و شرکت ها برای انعقاد قرارداد پژوهشی مستقیم و یا غیرمستقیم با دستگاههای اجرایی، مشمول قانون منع مداخله کارکنان در معاملات دولتی و تغییرات بعدی آن نیستند.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265393599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809" y="1196752"/>
            <a:ext cx="7463618" cy="3785652"/>
          </a:xfrm>
          <a:prstGeom prst="rect">
            <a:avLst/>
          </a:prstGeom>
        </p:spPr>
        <p:txBody>
          <a:bodyPr wrap="square">
            <a:spAutoFit/>
          </a:bodyPr>
          <a:lstStyle/>
          <a:p>
            <a:pPr algn="just" rtl="1">
              <a:lnSpc>
                <a:spcPct val="200000"/>
              </a:lnSpc>
            </a:pPr>
            <a:r>
              <a:rPr lang="fa-IR" sz="2400" dirty="0" smtClean="0">
                <a:cs typeface="B Mitra" pitchFamily="2" charset="-78"/>
              </a:rPr>
              <a:t>3)شرکت تضامنی(ماده 116 ق .ت)</a:t>
            </a:r>
            <a:endParaRPr lang="en-US" sz="2400" dirty="0" smtClean="0">
              <a:cs typeface="B Mitra" pitchFamily="2" charset="-78"/>
            </a:endParaRPr>
          </a:p>
          <a:p>
            <a:pPr algn="just" rtl="1">
              <a:lnSpc>
                <a:spcPct val="200000"/>
              </a:lnSpc>
            </a:pPr>
            <a:r>
              <a:rPr lang="fa-IR" sz="2400" dirty="0" smtClean="0">
                <a:cs typeface="B Mitra" pitchFamily="2" charset="-78"/>
              </a:rPr>
              <a:t>شرکتی است که تحت اسم مخصوص برای امور تجارتی بین 2 یا چند نفر با مسئولیت تضامنی تشکیل می شود اگر دارایی شرکت برای تادیه تمام قروض کافی نباشد هریک از شرکا مسئول پرداخت تمام قروض شرکت است هر قراری که بین شرکا برخلاف این ترتیب داده شده باشد در مقابل اشخاص ثالث کان لم یکن است.</a:t>
            </a:r>
          </a:p>
        </p:txBody>
      </p:sp>
    </p:spTree>
    <p:extLst>
      <p:ext uri="{BB962C8B-B14F-4D97-AF65-F5344CB8AC3E}">
        <p14:creationId xmlns:p14="http://schemas.microsoft.com/office/powerpoint/2010/main" val="1955351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836712"/>
            <a:ext cx="6912768" cy="4247317"/>
          </a:xfrm>
          <a:prstGeom prst="rect">
            <a:avLst/>
          </a:prstGeom>
        </p:spPr>
        <p:txBody>
          <a:bodyPr wrap="square">
            <a:spAutoFit/>
          </a:bodyPr>
          <a:lstStyle/>
          <a:p>
            <a:pPr marL="2540" algn="r" rtl="1">
              <a:lnSpc>
                <a:spcPct val="150000"/>
              </a:lnSpc>
              <a:spcAft>
                <a:spcPts val="1000"/>
              </a:spcAft>
            </a:pPr>
            <a:r>
              <a:rPr lang="fa-IR" sz="2200" b="1" dirty="0" smtClean="0">
                <a:solidFill>
                  <a:srgbClr val="FF0000"/>
                </a:solidFill>
                <a:effectLst/>
                <a:latin typeface="Calibri"/>
                <a:ea typeface="Calibri"/>
                <a:cs typeface="B Lotus"/>
              </a:rPr>
              <a:t>زمینه های فعایت شرکت های دانش بنیان </a:t>
            </a:r>
            <a:endParaRPr lang="en-US" sz="2200" b="1" dirty="0" smtClean="0">
              <a:solidFill>
                <a:srgbClr val="FF0000"/>
              </a:solidFill>
              <a:effectLst/>
              <a:latin typeface="Calibri"/>
              <a:ea typeface="Calibri"/>
              <a:cs typeface="Arial"/>
            </a:endParaRPr>
          </a:p>
          <a:p>
            <a:pPr marL="342900" lvl="0" indent="-342900" algn="r" rtl="1">
              <a:lnSpc>
                <a:spcPct val="150000"/>
              </a:lnSpc>
              <a:spcAft>
                <a:spcPts val="1000"/>
              </a:spcAft>
              <a:buFont typeface="Wingdings"/>
              <a:buChar char=""/>
            </a:pPr>
            <a:r>
              <a:rPr lang="fa-IR" sz="2200" dirty="0" smtClean="0">
                <a:effectLst/>
                <a:latin typeface="Calibri"/>
                <a:ea typeface="Calibri"/>
                <a:cs typeface="B Lotus"/>
              </a:rPr>
              <a:t>انجام پژوهش های کاربرد و توسعه ای.</a:t>
            </a:r>
            <a:endParaRPr lang="en-US" sz="2200" dirty="0" smtClean="0">
              <a:effectLst/>
              <a:latin typeface="Calibri"/>
              <a:ea typeface="Calibri"/>
              <a:cs typeface="Arial"/>
            </a:endParaRPr>
          </a:p>
          <a:p>
            <a:pPr marL="342900" lvl="0" indent="-342900" algn="r" rtl="1">
              <a:lnSpc>
                <a:spcPct val="150000"/>
              </a:lnSpc>
              <a:spcAft>
                <a:spcPts val="1000"/>
              </a:spcAft>
              <a:buFont typeface="Wingdings"/>
              <a:buChar char=""/>
            </a:pPr>
            <a:r>
              <a:rPr lang="fa-IR" sz="2200" dirty="0" smtClean="0">
                <a:effectLst/>
                <a:latin typeface="Calibri"/>
                <a:ea typeface="Calibri"/>
                <a:cs typeface="B Lotus"/>
              </a:rPr>
              <a:t>ارایه خدمات تخصصی و مشاوره ای( خدمات علمی، تحقیقاتی و فنی).</a:t>
            </a:r>
            <a:endParaRPr lang="en-US" sz="2200" dirty="0" smtClean="0">
              <a:effectLst/>
              <a:latin typeface="Calibri"/>
              <a:ea typeface="Calibri"/>
              <a:cs typeface="Arial"/>
            </a:endParaRPr>
          </a:p>
          <a:p>
            <a:pPr marL="342900" lvl="0" indent="-342900" algn="r" rtl="1">
              <a:lnSpc>
                <a:spcPct val="150000"/>
              </a:lnSpc>
              <a:spcAft>
                <a:spcPts val="1000"/>
              </a:spcAft>
              <a:buFont typeface="Wingdings"/>
              <a:buChar char=""/>
            </a:pPr>
            <a:r>
              <a:rPr lang="fa-IR" sz="2200" dirty="0" smtClean="0">
                <a:effectLst/>
                <a:latin typeface="Calibri"/>
                <a:ea typeface="Calibri"/>
                <a:cs typeface="B Lotus"/>
              </a:rPr>
              <a:t>تولید محصولات با فناوری نوین(توسعه فناوری).</a:t>
            </a:r>
            <a:endParaRPr lang="en-US" sz="2200" dirty="0" smtClean="0">
              <a:effectLst/>
              <a:latin typeface="Calibri"/>
              <a:ea typeface="Calibri"/>
              <a:cs typeface="Arial"/>
            </a:endParaRPr>
          </a:p>
          <a:p>
            <a:pPr marL="342900" lvl="0" indent="-342900" algn="r" rtl="1">
              <a:lnSpc>
                <a:spcPct val="150000"/>
              </a:lnSpc>
              <a:spcAft>
                <a:spcPts val="1000"/>
              </a:spcAft>
              <a:buFont typeface="Wingdings"/>
              <a:buChar char=""/>
            </a:pPr>
            <a:r>
              <a:rPr lang="fa-IR" sz="2200" dirty="0" smtClean="0">
                <a:effectLst/>
                <a:latin typeface="Calibri"/>
                <a:ea typeface="Calibri"/>
                <a:cs typeface="B Lotus"/>
              </a:rPr>
              <a:t>انجام خدمات نظارتی بر پروژه های پژوهشی، اجرایی و مشاوره ای.</a:t>
            </a:r>
            <a:endParaRPr lang="en-US" sz="2200" dirty="0" smtClean="0">
              <a:effectLst/>
              <a:latin typeface="Calibri"/>
              <a:ea typeface="Calibri"/>
              <a:cs typeface="Arial"/>
            </a:endParaRPr>
          </a:p>
          <a:p>
            <a:pPr marL="342900" lvl="0" indent="-342900" algn="r" rtl="1">
              <a:lnSpc>
                <a:spcPct val="150000"/>
              </a:lnSpc>
              <a:spcAft>
                <a:spcPts val="1000"/>
              </a:spcAft>
              <a:buFont typeface="Wingdings"/>
              <a:buChar char=""/>
            </a:pPr>
            <a:r>
              <a:rPr lang="fa-IR" sz="2200" dirty="0" smtClean="0">
                <a:effectLst/>
                <a:latin typeface="Calibri"/>
                <a:ea typeface="Calibri"/>
                <a:cs typeface="B Lotus"/>
              </a:rPr>
              <a:t>ارایه ی خدمات توسعه ی کارآفرینی.</a:t>
            </a:r>
            <a:endParaRPr lang="en-US" sz="2200" dirty="0" smtClean="0">
              <a:effectLst/>
              <a:latin typeface="Calibri"/>
              <a:ea typeface="Calibri"/>
              <a:cs typeface="Arial"/>
            </a:endParaRPr>
          </a:p>
          <a:p>
            <a:pPr algn="r"/>
            <a:r>
              <a:rPr lang="fa-IR" sz="2200" dirty="0" smtClean="0">
                <a:effectLst/>
                <a:latin typeface="Calibri"/>
                <a:ea typeface="Calibri"/>
                <a:cs typeface="B Lotus"/>
              </a:rPr>
              <a:t>ایجاد مراکز رشد و خدمات ایجادو توسعه ی کسب و کار.</a:t>
            </a:r>
            <a:endParaRPr lang="en-US" sz="2200" dirty="0"/>
          </a:p>
        </p:txBody>
      </p:sp>
    </p:spTree>
    <p:extLst>
      <p:ext uri="{BB962C8B-B14F-4D97-AF65-F5344CB8AC3E}">
        <p14:creationId xmlns:p14="http://schemas.microsoft.com/office/powerpoint/2010/main" val="39266535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764704"/>
            <a:ext cx="7128792" cy="4170372"/>
          </a:xfrm>
          <a:prstGeom prst="rect">
            <a:avLst/>
          </a:prstGeom>
        </p:spPr>
        <p:txBody>
          <a:bodyPr wrap="square">
            <a:spAutoFit/>
          </a:bodyPr>
          <a:lstStyle/>
          <a:p>
            <a:pPr marL="342900" lvl="0" indent="-342900" algn="just" rtl="1">
              <a:lnSpc>
                <a:spcPct val="200000"/>
              </a:lnSpc>
              <a:spcAft>
                <a:spcPts val="1000"/>
              </a:spcAft>
              <a:buFont typeface="Wingdings"/>
              <a:buChar char=""/>
            </a:pPr>
            <a:r>
              <a:rPr lang="fa-IR" sz="2400" smtClean="0">
                <a:effectLst/>
                <a:latin typeface="Calibri"/>
                <a:ea typeface="Calibri"/>
                <a:cs typeface="B Lotus"/>
              </a:rPr>
              <a:t>تشخیص فرصت های کارآفرینی .</a:t>
            </a:r>
            <a:endParaRPr lang="en-US" sz="2400" smtClean="0">
              <a:effectLst/>
              <a:latin typeface="Calibri"/>
              <a:ea typeface="Calibri"/>
              <a:cs typeface="Arial"/>
            </a:endParaRPr>
          </a:p>
          <a:p>
            <a:pPr marL="342900" lvl="0" indent="-342900" algn="just" rtl="1">
              <a:lnSpc>
                <a:spcPct val="200000"/>
              </a:lnSpc>
              <a:spcAft>
                <a:spcPts val="1000"/>
              </a:spcAft>
              <a:buFont typeface="Wingdings"/>
              <a:buChar char=""/>
            </a:pPr>
            <a:r>
              <a:rPr lang="fa-IR" sz="2400" smtClean="0">
                <a:effectLst/>
                <a:latin typeface="Calibri"/>
                <a:ea typeface="Calibri"/>
                <a:cs typeface="B Lotus"/>
              </a:rPr>
              <a:t>انجام خدمات توسعه و فناوری.</a:t>
            </a:r>
            <a:endParaRPr lang="en-US" sz="2400" smtClean="0">
              <a:effectLst/>
              <a:latin typeface="Calibri"/>
              <a:ea typeface="Calibri"/>
              <a:cs typeface="Arial"/>
            </a:endParaRPr>
          </a:p>
          <a:p>
            <a:pPr marL="342900" lvl="0" indent="-342900" algn="just" rtl="1">
              <a:lnSpc>
                <a:spcPct val="200000"/>
              </a:lnSpc>
              <a:spcAft>
                <a:spcPts val="1000"/>
              </a:spcAft>
              <a:buFont typeface="Wingdings"/>
              <a:buChar char=""/>
            </a:pPr>
            <a:r>
              <a:rPr lang="fa-IR" sz="2400" smtClean="0">
                <a:effectLst/>
                <a:latin typeface="Calibri"/>
                <a:ea typeface="Calibri"/>
                <a:cs typeface="B Lotus"/>
              </a:rPr>
              <a:t>انجام خدمات ورود کسب و کرها به بازار بین الملل و جهانی کردن انها.</a:t>
            </a:r>
            <a:endParaRPr lang="en-US" sz="2400" smtClean="0">
              <a:effectLst/>
              <a:latin typeface="Calibri"/>
              <a:ea typeface="Calibri"/>
              <a:cs typeface="Arial"/>
            </a:endParaRPr>
          </a:p>
          <a:p>
            <a:pPr marL="342900" lvl="0" indent="-342900" algn="just" rtl="1">
              <a:lnSpc>
                <a:spcPct val="200000"/>
              </a:lnSpc>
              <a:spcAft>
                <a:spcPts val="1000"/>
              </a:spcAft>
              <a:buFont typeface="Wingdings"/>
              <a:buChar char=""/>
            </a:pPr>
            <a:r>
              <a:rPr lang="fa-IR" sz="2400" smtClean="0">
                <a:effectLst/>
                <a:latin typeface="Calibri"/>
                <a:ea typeface="Calibri"/>
                <a:cs typeface="B Lotus"/>
              </a:rPr>
              <a:t>برنامه ریزی و اجرای طرح های توسعه ی کارآفرینی در سطوح ملی، منطقه ای و محلی.</a:t>
            </a:r>
            <a:endParaRPr lang="en-US" sz="2400" dirty="0">
              <a:effectLst/>
              <a:latin typeface="Calibri"/>
              <a:ea typeface="Calibri"/>
              <a:cs typeface="Arial"/>
            </a:endParaRPr>
          </a:p>
        </p:txBody>
      </p:sp>
    </p:spTree>
    <p:extLst>
      <p:ext uri="{BB962C8B-B14F-4D97-AF65-F5344CB8AC3E}">
        <p14:creationId xmlns:p14="http://schemas.microsoft.com/office/powerpoint/2010/main" val="3646349670"/>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815" y="421401"/>
            <a:ext cx="8064896" cy="6186309"/>
          </a:xfrm>
          <a:prstGeom prst="rect">
            <a:avLst/>
          </a:prstGeom>
        </p:spPr>
        <p:txBody>
          <a:bodyPr wrap="square">
            <a:spAutoFit/>
          </a:bodyPr>
          <a:lstStyle/>
          <a:p>
            <a:pPr marL="231140" algn="just" rtl="1">
              <a:lnSpc>
                <a:spcPct val="150000"/>
              </a:lnSpc>
              <a:spcAft>
                <a:spcPts val="1000"/>
              </a:spcAft>
            </a:pPr>
            <a:r>
              <a:rPr lang="fa-IR" sz="2200" dirty="0" smtClean="0">
                <a:effectLst/>
                <a:latin typeface="Calibri"/>
                <a:ea typeface="Calibri"/>
                <a:cs typeface="B Mitra" pitchFamily="2" charset="-78"/>
              </a:rPr>
              <a:t>باتوجه به تعریف وکارکردهای شرکت های  دانش بنیان، این شرکت ها به عنوان بنگاه های  اقتصاد دانش بنیان، باتوجه به ویژگی های خو و پویایی و تطبیق با شرایط محیط پیرامونی و انعطاف پذیری بالا، ظرفین مناسبی برای روبه رو شدن  با شرایط تحریم را دارا هستند و همچنین  توزیع عادلانه  ثروت ، براساس شایسته سالاری در چنین شرکت هایی، تاثیر زیادی، تاثیر زیادی در عدالت اقتصادی دارد و از سوی دیگر ، باتوجه به توامند بودن  این شرکت ها، در مقایسه با شرکت های  سنتی، سبب افزایش بهره وری وکارامدی  شرکت های  دولتی  واگذار شده خواهد شد. علاوه براین، استراتژی  عدم تمرکز فعالیت های تولیدی  در چند شرکت  بزرگ دولتی، مانع از تحریم آسان محصولات یا مواد اولیه ی شرکت ها می گردد. با توجه به این که یکی از عوامل اساسی رشد  تولید سرانه ی ملی، اقتصاد دانش بنیان و بنگاه های  اقتصادی داش بنیان  و بنگاه های  اقتصادی دانش بنیان است، یکی ارز راهکارهای  اساسی خودکفایی پایدار در محصولات استراتژیک، ارتقای  فناوری و افزایش  بهره وری عوامل تولید  از طریق دانش بنیان  نمودن اقتصاد و توسعه ی شرکت های دانش بنیان است.</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573188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052736"/>
            <a:ext cx="7920880" cy="3416320"/>
          </a:xfrm>
          <a:prstGeom prst="rect">
            <a:avLst/>
          </a:prstGeom>
        </p:spPr>
        <p:txBody>
          <a:bodyPr wrap="square">
            <a:spAutoFit/>
          </a:bodyPr>
          <a:lstStyle/>
          <a:p>
            <a:pPr marL="231140" algn="just" rtl="1">
              <a:lnSpc>
                <a:spcPct val="150000"/>
              </a:lnSpc>
              <a:spcAft>
                <a:spcPts val="1000"/>
              </a:spcAft>
            </a:pPr>
            <a:r>
              <a:rPr lang="fa-IR" sz="2400" dirty="0" smtClean="0">
                <a:effectLst/>
                <a:latin typeface="Calibri"/>
                <a:ea typeface="Calibri"/>
                <a:cs typeface="B Mitra" pitchFamily="2" charset="-78"/>
              </a:rPr>
              <a:t> یکی از اساسی ترین زیر ساخت های  اقتصاد دانش بنیان و پیش نیاز  تحقق استراتژی شرکت های  دانش بنیان، سرمایه ای انسانی خلاق، نوآور و دانشی است که باتوجه به ترکیب جمعیتی کشور ایران وجمعیت بالای جوانان تحصیل کرده  و نیروی انسانی به عنوان بزرگترین و باارزش ترین سرمایه ی کشور، باید مورد توجه قرار گیرد و بدین ترتیب، با توانمند نمودن و تشویق و زمینه سازی فعالیت آنان در قالب شرکت های دانش بنیان، کشور توان رویارویی با هرگونه تهدید و تحریم اقتصادی را خواهد داشت.</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36008789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764704"/>
            <a:ext cx="7632848" cy="4739759"/>
          </a:xfrm>
          <a:prstGeom prst="rect">
            <a:avLst/>
          </a:prstGeom>
        </p:spPr>
        <p:txBody>
          <a:bodyPr wrap="square">
            <a:spAutoFit/>
          </a:bodyPr>
          <a:lstStyle/>
          <a:p>
            <a:pPr marL="231140" algn="just" rtl="1">
              <a:lnSpc>
                <a:spcPct val="150000"/>
              </a:lnSpc>
              <a:spcAft>
                <a:spcPts val="1000"/>
              </a:spcAft>
            </a:pPr>
            <a:r>
              <a:rPr lang="fa-IR" sz="2400" b="1" dirty="0" smtClean="0">
                <a:solidFill>
                  <a:srgbClr val="FF0000"/>
                </a:solidFill>
                <a:effectLst/>
                <a:latin typeface="Calibri"/>
                <a:ea typeface="Calibri"/>
                <a:cs typeface="B Mitra" pitchFamily="2" charset="-78"/>
              </a:rPr>
              <a:t>فرآیند ثبت نام شرکت به شرح زیر می باشد</a:t>
            </a:r>
            <a:endParaRPr lang="en-US" sz="2400" b="1" dirty="0" smtClean="0">
              <a:solidFill>
                <a:srgbClr val="FF0000"/>
              </a:solidFill>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ورود به سامانه ثبت نام</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ورود اطلاعات شرکت </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ورود اطلاعات و شاخص های عمومی و اختصاصی در سامانه</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ورود اظهارنامه طرح اختراع</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بررسی نصب و نظارت پارک علم وفناوری</a:t>
            </a:r>
            <a:endParaRPr lang="en-US" sz="2400" dirty="0" smtClean="0">
              <a:effectLst/>
              <a:latin typeface="Calibri"/>
              <a:ea typeface="Calibri"/>
              <a:cs typeface="B Mitra" pitchFamily="2" charset="-78"/>
            </a:endParaRPr>
          </a:p>
          <a:p>
            <a:pPr marL="342900" lvl="0" indent="-342900" algn="just" rtl="1">
              <a:lnSpc>
                <a:spcPct val="150000"/>
              </a:lnSpc>
              <a:spcAft>
                <a:spcPts val="1000"/>
              </a:spcAft>
              <a:buFont typeface="+mj-lt"/>
              <a:buAutoNum type="arabicParenR"/>
            </a:pPr>
            <a:r>
              <a:rPr lang="fa-IR" sz="2400" dirty="0" smtClean="0">
                <a:effectLst/>
                <a:latin typeface="Calibri"/>
                <a:ea typeface="Calibri"/>
                <a:cs typeface="B Mitra" pitchFamily="2" charset="-78"/>
              </a:rPr>
              <a:t>تایید هیئت.</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1406065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04067"/>
            <a:ext cx="7920881" cy="4030591"/>
          </a:xfrm>
          <a:prstGeom prst="rect">
            <a:avLst/>
          </a:prstGeom>
        </p:spPr>
        <p:txBody>
          <a:bodyPr wrap="square">
            <a:spAutoFit/>
          </a:bodyPr>
          <a:lstStyle/>
          <a:p>
            <a:pPr marL="231140" algn="just" rtl="1">
              <a:spcAft>
                <a:spcPts val="1000"/>
              </a:spcAft>
            </a:pPr>
            <a:r>
              <a:rPr lang="fa-IR" sz="2200" dirty="0" smtClean="0">
                <a:effectLst/>
                <a:latin typeface="Calibri"/>
                <a:ea typeface="Calibri"/>
                <a:cs typeface="B Lotus"/>
              </a:rPr>
              <a:t>آیین نامه اجرایی قانون حمایت از شرکتها و موسسات دانش بنیان و تجاری سازی  نواوری ها و اختراعات</a:t>
            </a:r>
            <a:endParaRPr lang="en-US" sz="2200" dirty="0" smtClean="0">
              <a:effectLst/>
              <a:latin typeface="Calibri"/>
              <a:ea typeface="Calibri"/>
              <a:cs typeface="Arial"/>
            </a:endParaRPr>
          </a:p>
          <a:p>
            <a:pPr marL="231140" algn="just" rtl="1">
              <a:lnSpc>
                <a:spcPct val="150000"/>
              </a:lnSpc>
              <a:spcAft>
                <a:spcPts val="1000"/>
              </a:spcAft>
            </a:pPr>
            <a:r>
              <a:rPr lang="fa-IR" sz="2200" dirty="0" smtClean="0">
                <a:effectLst/>
                <a:latin typeface="Calibri"/>
                <a:ea typeface="Calibri"/>
                <a:cs typeface="B Lotus"/>
              </a:rPr>
              <a:t>هیئت وزیران در جلسه مورخ21/8/1391 بنا به پیشنهاد  وزارت علوم، تحقیقات و فناوری و شورای عالی علوم، تحقیقات و فناوری و به استناد ماده (13)قانون حمایت از شرکتها و موسسات دانش بنیان و تجاری سازی نوآوری و اختراعات- مصوب 1389- آیین نامه اجرایی قانون یاد شده را به شرح زیر تصویب نمود.</a:t>
            </a:r>
          </a:p>
          <a:p>
            <a:pPr marL="231140" algn="just" rtl="1">
              <a:lnSpc>
                <a:spcPct val="150000"/>
              </a:lnSpc>
              <a:spcAft>
                <a:spcPts val="1000"/>
              </a:spcAft>
            </a:pPr>
            <a:r>
              <a:rPr lang="fa-IR" sz="2200" dirty="0" smtClean="0">
                <a:effectLst/>
                <a:latin typeface="Calibri"/>
                <a:ea typeface="Calibri"/>
                <a:cs typeface="B Mitra" pitchFamily="2" charset="-78"/>
              </a:rPr>
              <a:t>آیین نامه اجرایی قانون حمایت از شرکت ها و موسسات دانش بنیان و تجاری سازی نوآوری ها و اختراعات</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107284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377" y="327332"/>
            <a:ext cx="8268553" cy="6319679"/>
          </a:xfrm>
          <a:prstGeom prst="rect">
            <a:avLst/>
          </a:prstGeom>
        </p:spPr>
        <p:txBody>
          <a:bodyPr wrap="square">
            <a:spAutoFit/>
          </a:bodyPr>
          <a:lstStyle/>
          <a:p>
            <a:pPr marL="231140" algn="ctr" rtl="1">
              <a:lnSpc>
                <a:spcPct val="150000"/>
              </a:lnSpc>
              <a:spcAft>
                <a:spcPts val="1000"/>
              </a:spcAft>
            </a:pPr>
            <a:r>
              <a:rPr lang="fa-IR" sz="2200" b="1" dirty="0" smtClean="0">
                <a:solidFill>
                  <a:srgbClr val="FF0000"/>
                </a:solidFill>
                <a:effectLst/>
                <a:latin typeface="Calibri"/>
                <a:ea typeface="Calibri"/>
                <a:cs typeface="B Mitra" pitchFamily="2" charset="-78"/>
              </a:rPr>
              <a:t>    تعاریف</a:t>
            </a:r>
            <a:endParaRPr lang="en-US" sz="2200" b="1" dirty="0" smtClean="0">
              <a:solidFill>
                <a:srgbClr val="FF0000"/>
              </a:solidFill>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1- </a:t>
            </a:r>
            <a:r>
              <a:rPr lang="fa-IR" sz="2200" dirty="0" smtClean="0">
                <a:effectLst/>
                <a:latin typeface="Calibri"/>
                <a:ea typeface="Calibri"/>
                <a:cs typeface="B Mitra" pitchFamily="2" charset="-78"/>
              </a:rPr>
              <a:t>در این آیین نامه، اصطلاحات زیر در معانی مشروح مربوط به کار می روند: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الف- قانون: قانون حمایت از شرکتها و موسسات دانش بنیان  و تجاری سازی نوآوری ها و اختراعات مصوب1389-</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ب- صندوق: صندوق نوآوری و شکوفایی موضوع ماده (5) قانون.</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شورا: شورای عالی علوم، تحقیقات فناوری.</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د- تجاری سازی: فعالیتهای مرتبط با عرضه محصول  یا خدمت جدید مبتنی بر ایده ها  با فناوریها مورد نیاز(مکمل) و پرداخت حق الامتیازهای مرتبط، جذب سرمایه و منابع(نمونه سازی،طراحی صنعتی  فرایند یا محصول جدید ، انجام آزمونها و دریافت تاییدیه های لازم، تولید آزمایشی، بازاریابی ورفع اشکال) و همچنین خدمات پشتیبانی تخصصی تجاری سازی ( شامل فعالیتهای مشاوره،مدیریت فناوری، طراحی محصول فرایند، خدمات استاندارد سازی، اندازه سنجی وخدمات آزمایشگاهی)می شود.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1203189248"/>
      </p:ext>
    </p:extLst>
  </p:cSld>
  <p:clrMapOvr>
    <a:masterClrMapping/>
  </p:clrMapOvr>
  <p:transition spd="slow">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20688"/>
            <a:ext cx="7776864" cy="3939540"/>
          </a:xfrm>
          <a:prstGeom prst="rect">
            <a:avLst/>
          </a:prstGeom>
        </p:spPr>
        <p:txBody>
          <a:bodyPr wrap="square">
            <a:spAutoFit/>
          </a:bodyPr>
          <a:lstStyle/>
          <a:p>
            <a:pPr marL="231140" algn="just" rtl="1">
              <a:lnSpc>
                <a:spcPct val="150000"/>
              </a:lnSpc>
              <a:spcAft>
                <a:spcPts val="1000"/>
              </a:spcAft>
            </a:pPr>
            <a:r>
              <a:rPr lang="fa-IR" dirty="0" smtClean="0">
                <a:effectLst/>
                <a:latin typeface="Calibri"/>
                <a:ea typeface="Calibri"/>
                <a:cs typeface="B Lotus"/>
              </a:rPr>
              <a:t> </a:t>
            </a:r>
            <a:endParaRPr lang="en-US" sz="1400" dirty="0" smtClean="0">
              <a:effectLst/>
              <a:latin typeface="Calibri"/>
              <a:ea typeface="Calibri"/>
              <a:cs typeface="Arial"/>
            </a:endParaRPr>
          </a:p>
          <a:p>
            <a:pPr marL="231140" algn="just" rtl="1">
              <a:lnSpc>
                <a:spcPct val="150000"/>
              </a:lnSpc>
              <a:spcAft>
                <a:spcPts val="1000"/>
              </a:spcAft>
            </a:pPr>
            <a:r>
              <a:rPr lang="fa-IR" sz="2200" dirty="0" smtClean="0">
                <a:effectLst/>
                <a:latin typeface="Calibri"/>
                <a:ea typeface="Calibri"/>
                <a:cs typeface="B Lotus"/>
              </a:rPr>
              <a:t>ه </a:t>
            </a:r>
            <a:r>
              <a:rPr lang="fa-IR" sz="2200" dirty="0" smtClean="0">
                <a:effectLst/>
                <a:latin typeface="Calibri"/>
                <a:ea typeface="Calibri"/>
                <a:cs typeface="B Mitra" pitchFamily="2" charset="-78"/>
              </a:rPr>
              <a:t>– سرمایه گذاری ریسک پذیر : سرمایه گذاری در شرکت های جوان ونوپا که مبتنی بر فناوری و نوآوری شکل گرفته و در معرض ریسکهای بالا و غیر متعارف می باشند و براساس ارزیابی کارشناسی دارای رشد  فراوان در آینده خواهند بود.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و- عامل صندوق: بانک های عامل، صندوقهای پژوهش وفناوری و سایر صندوقهای مالی دارای مجوز قاتونی طرف قرارداد صندوق .</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ز- دستگاه اجرایی: دستگاهای موضوع ماده (5) قانون مدیریت خدمات کشوری.</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1110398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533" y="548680"/>
            <a:ext cx="7632848" cy="5892639"/>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Lotus"/>
              </a:rPr>
              <a:t>ماده 2- </a:t>
            </a:r>
            <a:r>
              <a:rPr lang="fa-IR" sz="2200" dirty="0" smtClean="0">
                <a:effectLst/>
                <a:latin typeface="Calibri"/>
                <a:ea typeface="Calibri"/>
                <a:cs typeface="B Lotus"/>
              </a:rPr>
              <a:t>شرکتها وموسسات دانش بنیان که در زمینه«گسترش وکاربرد  اختراع و نوآوری»و «تجاری سازی نتایج تحقیق و توسعه شامل (طراحی و تولید کالا و خدمات)در حوزه  فناوریهای برتر و با ارزش افزوده بالا» فعالیت می نمایند، شرکت یا موسسه  دانش بنیان  محسوب می شوند.</a:t>
            </a:r>
            <a:endParaRPr lang="en-US" sz="2200" dirty="0" smtClean="0">
              <a:effectLst/>
              <a:latin typeface="Calibri"/>
              <a:ea typeface="Calibri"/>
              <a:cs typeface="Arial"/>
            </a:endParaRPr>
          </a:p>
          <a:p>
            <a:pPr marL="231140" algn="just" rtl="1">
              <a:lnSpc>
                <a:spcPct val="150000"/>
              </a:lnSpc>
              <a:spcAft>
                <a:spcPts val="1000"/>
              </a:spcAft>
            </a:pPr>
            <a:r>
              <a:rPr lang="fa-IR" sz="2200" b="1" dirty="0" smtClean="0">
                <a:effectLst/>
                <a:latin typeface="Calibri"/>
                <a:ea typeface="Calibri"/>
                <a:cs typeface="B Lotus"/>
              </a:rPr>
              <a:t>تبصره 1 </a:t>
            </a:r>
            <a:r>
              <a:rPr lang="fa-IR" sz="2200" b="1" dirty="0" smtClean="0">
                <a:effectLst/>
                <a:latin typeface="Calibri"/>
                <a:ea typeface="Calibri"/>
                <a:cs typeface="Times New Roman"/>
              </a:rPr>
              <a:t>–</a:t>
            </a:r>
            <a:r>
              <a:rPr lang="fa-IR" sz="2200" b="1" dirty="0" smtClean="0">
                <a:effectLst/>
                <a:latin typeface="Calibri"/>
                <a:ea typeface="Calibri"/>
                <a:cs typeface="B Lotus"/>
              </a:rPr>
              <a:t> </a:t>
            </a:r>
            <a:r>
              <a:rPr lang="fa-IR" sz="2200" dirty="0" smtClean="0">
                <a:effectLst/>
                <a:latin typeface="Calibri"/>
                <a:ea typeface="Calibri"/>
                <a:cs typeface="B Lotus"/>
              </a:rPr>
              <a:t>فعالیتهای نظیر برگزاری و شرکت در همایشهای علمی، خدمات کتابداری، اموزش وکارآموزی،  فعالیتهای عادی و روزمره نرم افزاری و سایر فعالیتهای  که هدف انها طراحی محصولات یا خدمات یا بهبود کیفیت آنها نیست، از فعالیتهای  دانش بنیان به شمار نمی روند.</a:t>
            </a:r>
            <a:endParaRPr lang="en-US" sz="2200" dirty="0" smtClean="0">
              <a:effectLst/>
              <a:latin typeface="Calibri"/>
              <a:ea typeface="Calibri"/>
              <a:cs typeface="Arial"/>
            </a:endParaRPr>
          </a:p>
          <a:p>
            <a:pPr marL="231140" algn="just" rtl="1">
              <a:lnSpc>
                <a:spcPct val="150000"/>
              </a:lnSpc>
              <a:spcAft>
                <a:spcPts val="1000"/>
              </a:spcAft>
            </a:pPr>
            <a:r>
              <a:rPr lang="fa-IR" sz="2200" b="1" dirty="0" smtClean="0">
                <a:effectLst/>
                <a:latin typeface="Calibri"/>
                <a:ea typeface="Calibri"/>
                <a:cs typeface="B Lotus"/>
              </a:rPr>
              <a:t>تبصره 2- </a:t>
            </a:r>
            <a:r>
              <a:rPr lang="fa-IR" sz="2200" dirty="0" smtClean="0">
                <a:effectLst/>
                <a:latin typeface="Calibri"/>
                <a:ea typeface="Calibri"/>
                <a:cs typeface="B Lotus"/>
              </a:rPr>
              <a:t>نمایندگی شرکت های خارجی و شرکت های خارجی و شرکت های وارد کننده محصولات دانش بنیان که به امر تجارت می پردازند، از شمول این آیین نامه خارج هستند..</a:t>
            </a:r>
            <a:endParaRPr lang="en-US" sz="2200" dirty="0">
              <a:effectLst/>
              <a:latin typeface="Calibri"/>
              <a:ea typeface="Calibri"/>
              <a:cs typeface="Arial"/>
            </a:endParaRPr>
          </a:p>
        </p:txBody>
      </p:sp>
    </p:spTree>
    <p:extLst>
      <p:ext uri="{BB962C8B-B14F-4D97-AF65-F5344CB8AC3E}">
        <p14:creationId xmlns:p14="http://schemas.microsoft.com/office/powerpoint/2010/main" val="68140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08720"/>
            <a:ext cx="7632848" cy="5175776"/>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Lotus"/>
              </a:rPr>
              <a:t>تبصره 3- </a:t>
            </a:r>
            <a:r>
              <a:rPr lang="fa-IR" sz="2200" dirty="0" smtClean="0">
                <a:effectLst/>
                <a:latin typeface="Calibri"/>
                <a:ea typeface="Calibri"/>
                <a:cs typeface="B Lotus"/>
              </a:rPr>
              <a:t>شرکت های دولتی، موسسات ونهادهای عمومی غیر دولتی و شرکتها و موسساتی که بیش از پنجاه درصد از مالکیت آنها متعلق به شرکت های دولتی ، موسسات و نهادهای عمومی غیر دولتی باشد، مشمول حمایت های قانون نیستند.</a:t>
            </a:r>
            <a:endParaRPr lang="en-US" sz="2200" dirty="0" smtClean="0">
              <a:effectLst/>
              <a:latin typeface="Calibri"/>
              <a:ea typeface="Calibri"/>
              <a:cs typeface="Arial"/>
            </a:endParaRPr>
          </a:p>
          <a:p>
            <a:pPr marL="231140" algn="just" rtl="1">
              <a:lnSpc>
                <a:spcPct val="150000"/>
              </a:lnSpc>
              <a:spcAft>
                <a:spcPts val="1000"/>
              </a:spcAft>
            </a:pPr>
            <a:endParaRPr lang="fa-IR" sz="2200" b="1" dirty="0" smtClean="0">
              <a:effectLst/>
              <a:latin typeface="Calibri"/>
              <a:ea typeface="Calibri"/>
              <a:cs typeface="B Lotus"/>
            </a:endParaRPr>
          </a:p>
          <a:p>
            <a:pPr marL="231140" algn="just" rtl="1">
              <a:lnSpc>
                <a:spcPct val="150000"/>
              </a:lnSpc>
              <a:spcAft>
                <a:spcPts val="1000"/>
              </a:spcAft>
            </a:pPr>
            <a:r>
              <a:rPr lang="fa-IR" sz="2200" b="1" dirty="0" smtClean="0">
                <a:effectLst/>
                <a:latin typeface="Calibri"/>
                <a:ea typeface="Calibri"/>
                <a:cs typeface="B Lotus"/>
              </a:rPr>
              <a:t>ماده 3- </a:t>
            </a:r>
            <a:r>
              <a:rPr lang="fa-IR" sz="2200" dirty="0" smtClean="0">
                <a:effectLst/>
                <a:latin typeface="Calibri"/>
                <a:ea typeface="Calibri"/>
                <a:cs typeface="B Lotus"/>
              </a:rPr>
              <a:t>در اجرای مفاد(2)قانون و به منظور  تدوین حوزه های فعالیتهای دانش بنیان  و معیارهای تشخیص مصادیق شرکتها و موسسات دانش بنیان، ونظارت بر اجرای این ماده ، کارگروهی زیر نظر رییس شورا از اعضای زیر تشکیل می شود:</a:t>
            </a:r>
            <a:endParaRPr lang="en-US" sz="2200" dirty="0" smtClean="0">
              <a:effectLst/>
              <a:latin typeface="Calibri"/>
              <a:ea typeface="Calibri"/>
              <a:cs typeface="Arial"/>
            </a:endParaRPr>
          </a:p>
          <a:p>
            <a:pPr marL="231140" algn="just" rtl="1">
              <a:lnSpc>
                <a:spcPct val="150000"/>
              </a:lnSpc>
              <a:spcAft>
                <a:spcPts val="1000"/>
              </a:spcAft>
            </a:pPr>
            <a:r>
              <a:rPr lang="fa-IR" sz="2200" dirty="0" smtClean="0">
                <a:effectLst/>
                <a:latin typeface="Calibri"/>
                <a:ea typeface="Calibri"/>
                <a:cs typeface="B Lotus"/>
              </a:rPr>
              <a:t>الف- نماینده رییس شورا(رییس)</a:t>
            </a:r>
            <a:endParaRPr lang="en-US" sz="2200" dirty="0" smtClean="0">
              <a:effectLst/>
              <a:latin typeface="Calibri"/>
              <a:ea typeface="Calibri"/>
              <a:cs typeface="Arial"/>
            </a:endParaRPr>
          </a:p>
          <a:p>
            <a:pPr marL="231140" algn="just" rtl="1">
              <a:lnSpc>
                <a:spcPct val="150000"/>
              </a:lnSpc>
              <a:spcAft>
                <a:spcPts val="1000"/>
              </a:spcAft>
            </a:pPr>
            <a:r>
              <a:rPr lang="fa-IR" sz="2200" dirty="0" smtClean="0">
                <a:effectLst/>
                <a:latin typeface="Calibri"/>
                <a:ea typeface="Calibri"/>
                <a:cs typeface="B Lotus"/>
              </a:rPr>
              <a:t>ب- نماینده وزارت علوم، تحقیقات و فناوری رییس جمهور</a:t>
            </a:r>
            <a:endParaRPr lang="en-US" sz="2200" dirty="0">
              <a:effectLst/>
              <a:latin typeface="Calibri"/>
              <a:ea typeface="Calibri"/>
              <a:cs typeface="Arial"/>
            </a:endParaRPr>
          </a:p>
        </p:txBody>
      </p:sp>
    </p:spTree>
    <p:extLst>
      <p:ext uri="{BB962C8B-B14F-4D97-AF65-F5344CB8AC3E}">
        <p14:creationId xmlns:p14="http://schemas.microsoft.com/office/powerpoint/2010/main" val="39802807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08720"/>
            <a:ext cx="7704856" cy="5262979"/>
          </a:xfrm>
          <a:prstGeom prst="rect">
            <a:avLst/>
          </a:prstGeom>
        </p:spPr>
        <p:txBody>
          <a:bodyPr wrap="square">
            <a:spAutoFit/>
          </a:bodyPr>
          <a:lstStyle/>
          <a:p>
            <a:pPr algn="just" rtl="1">
              <a:lnSpc>
                <a:spcPct val="200000"/>
              </a:lnSpc>
            </a:pPr>
            <a:r>
              <a:rPr lang="fa-IR" sz="2400" dirty="0" smtClean="0">
                <a:cs typeface="B Mitra" pitchFamily="2" charset="-78"/>
              </a:rPr>
              <a:t>4)شرکت مختلط غیر سهامی (ماده 141 ق ت)</a:t>
            </a:r>
            <a:endParaRPr lang="en-US" sz="2400" dirty="0" smtClean="0">
              <a:cs typeface="B Mitra" pitchFamily="2" charset="-78"/>
            </a:endParaRPr>
          </a:p>
          <a:p>
            <a:pPr algn="just" rtl="1">
              <a:lnSpc>
                <a:spcPct val="200000"/>
              </a:lnSpc>
            </a:pPr>
            <a:r>
              <a:rPr lang="fa-IR" sz="2400" dirty="0" smtClean="0">
                <a:cs typeface="B Mitra" pitchFamily="2" charset="-78"/>
              </a:rPr>
              <a:t>شرکتی است که برای امور تجارتی تحت اسم تجارتی مخصوص بین یک یا چند نفر شریک ضامن و یک یاچند نفر شریک با مسئولیت محدود بدون انتشار سهام تشکیل می شود شریک ضامن مسئول کلیه قروضی است که ممکن است علاوه بردارایی شرکت پیدا شود شریک با مسئولیت محدود کسی است که مسئولیت محدود کسی است که مسئولیت او فقط تا میزان سرمایه ای است که در شرکت گذارده ویا بایستی بگذارد. در اسم شرکت باید عبارت شرکت مختلط و لااقل اسم یکی از شرکا ضامن قید شود.</a:t>
            </a:r>
            <a:endParaRPr lang="fa-IR" sz="2400" dirty="0">
              <a:cs typeface="B Mitra" pitchFamily="2" charset="-78"/>
            </a:endParaRPr>
          </a:p>
        </p:txBody>
      </p:sp>
    </p:spTree>
    <p:extLst>
      <p:ext uri="{BB962C8B-B14F-4D97-AF65-F5344CB8AC3E}">
        <p14:creationId xmlns:p14="http://schemas.microsoft.com/office/powerpoint/2010/main" val="40864753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20621"/>
            <a:ext cx="7632848" cy="5389937"/>
          </a:xfrm>
          <a:prstGeom prst="rect">
            <a:avLst/>
          </a:prstGeom>
        </p:spPr>
        <p:txBody>
          <a:bodyPr wrap="square">
            <a:spAutoFit/>
          </a:bodyPr>
          <a:lstStyle/>
          <a:p>
            <a:pPr marL="231140" algn="just" rtl="1">
              <a:lnSpc>
                <a:spcPct val="150000"/>
              </a:lnSpc>
              <a:spcAft>
                <a:spcPts val="1000"/>
              </a:spcAft>
              <a:tabLst>
                <a:tab pos="352425" algn="r"/>
              </a:tabLst>
            </a:pPr>
            <a:r>
              <a:rPr lang="fa-IR" sz="2200" dirty="0" smtClean="0">
                <a:effectLst/>
                <a:latin typeface="Calibri"/>
                <a:ea typeface="Calibri"/>
                <a:cs typeface="B Mitra" pitchFamily="2" charset="-78"/>
              </a:rPr>
              <a:t>ج- نماینده معاونت  علمی و فناوری رییس جمهور</a:t>
            </a:r>
            <a:endParaRPr lang="en-US" sz="2200" dirty="0" smtClean="0">
              <a:effectLst/>
              <a:latin typeface="Calibri"/>
              <a:ea typeface="Calibri"/>
              <a:cs typeface="B Mitra" pitchFamily="2" charset="-78"/>
            </a:endParaRPr>
          </a:p>
          <a:p>
            <a:pPr marL="231140" algn="just" rtl="1">
              <a:lnSpc>
                <a:spcPct val="150000"/>
              </a:lnSpc>
              <a:spcAft>
                <a:spcPts val="1000"/>
              </a:spcAft>
              <a:tabLst>
                <a:tab pos="352425" algn="r"/>
              </a:tabLst>
            </a:pPr>
            <a:r>
              <a:rPr lang="fa-IR" sz="2200" dirty="0" smtClean="0">
                <a:effectLst/>
                <a:latin typeface="Calibri"/>
                <a:ea typeface="Calibri"/>
                <a:cs typeface="B Mitra" pitchFamily="2" charset="-78"/>
              </a:rPr>
              <a:t>د- نماینده وزارت بهداشت، درمان و آموزش پزشکی</a:t>
            </a:r>
            <a:endParaRPr lang="en-US" sz="2200" dirty="0" smtClean="0">
              <a:effectLst/>
              <a:latin typeface="Calibri"/>
              <a:ea typeface="Calibri"/>
              <a:cs typeface="B Mitra" pitchFamily="2" charset="-78"/>
            </a:endParaRPr>
          </a:p>
          <a:p>
            <a:pPr marL="231140" algn="just" rtl="1">
              <a:lnSpc>
                <a:spcPct val="150000"/>
              </a:lnSpc>
              <a:spcAft>
                <a:spcPts val="1000"/>
              </a:spcAft>
              <a:tabLst>
                <a:tab pos="352425" algn="r"/>
              </a:tabLst>
            </a:pPr>
            <a:r>
              <a:rPr lang="fa-IR" sz="2200" dirty="0" smtClean="0">
                <a:effectLst/>
                <a:latin typeface="Calibri"/>
                <a:ea typeface="Calibri"/>
                <a:cs typeface="B Mitra" pitchFamily="2" charset="-78"/>
              </a:rPr>
              <a:t>ه- نماینده وزارت صنعت، معدن و تجارت</a:t>
            </a:r>
            <a:endParaRPr lang="en-US" sz="2200" dirty="0" smtClean="0">
              <a:effectLst/>
              <a:latin typeface="Calibri"/>
              <a:ea typeface="Calibri"/>
              <a:cs typeface="B Mitra" pitchFamily="2" charset="-78"/>
            </a:endParaRPr>
          </a:p>
          <a:p>
            <a:pPr marL="231140" algn="just" rtl="1">
              <a:lnSpc>
                <a:spcPct val="150000"/>
              </a:lnSpc>
              <a:spcAft>
                <a:spcPts val="1000"/>
              </a:spcAft>
              <a:tabLst>
                <a:tab pos="352425" algn="r"/>
              </a:tabLst>
            </a:pPr>
            <a:r>
              <a:rPr lang="fa-IR" sz="2200" dirty="0" smtClean="0">
                <a:effectLst/>
                <a:latin typeface="Calibri"/>
                <a:ea typeface="Calibri"/>
                <a:cs typeface="B Mitra" pitchFamily="2" charset="-78"/>
              </a:rPr>
              <a:t>و- نماینده وزارت صنعت و معدن وتجارت</a:t>
            </a:r>
            <a:endParaRPr lang="en-US" sz="2200" dirty="0" smtClean="0">
              <a:effectLst/>
              <a:latin typeface="Calibri"/>
              <a:ea typeface="Calibri"/>
              <a:cs typeface="B Mitra" pitchFamily="2" charset="-78"/>
            </a:endParaRPr>
          </a:p>
          <a:p>
            <a:pPr marL="231140" algn="just" rtl="1">
              <a:lnSpc>
                <a:spcPct val="150000"/>
              </a:lnSpc>
              <a:spcAft>
                <a:spcPts val="1000"/>
              </a:spcAft>
              <a:tabLst>
                <a:tab pos="352425" algn="r"/>
              </a:tabLst>
            </a:pPr>
            <a:r>
              <a:rPr lang="fa-IR" sz="2200" dirty="0" smtClean="0">
                <a:effectLst/>
                <a:latin typeface="Calibri"/>
                <a:ea typeface="Calibri"/>
                <a:cs typeface="B Mitra" pitchFamily="2" charset="-78"/>
              </a:rPr>
              <a:t>و- نماینده وزارت دفاع و پشتیبانی نیروهای مسلح</a:t>
            </a:r>
            <a:endParaRPr lang="en-US" sz="2200" dirty="0" smtClean="0">
              <a:effectLst/>
              <a:latin typeface="Calibri"/>
              <a:ea typeface="Calibri"/>
              <a:cs typeface="B Mitra" pitchFamily="2" charset="-78"/>
            </a:endParaRPr>
          </a:p>
          <a:p>
            <a:pPr marL="231140" algn="just" rtl="1">
              <a:lnSpc>
                <a:spcPct val="150000"/>
              </a:lnSpc>
              <a:spcAft>
                <a:spcPts val="1000"/>
              </a:spcAft>
              <a:tabLst>
                <a:tab pos="352425" algn="r"/>
              </a:tabLst>
            </a:pPr>
            <a:r>
              <a:rPr lang="fa-IR" sz="2200" dirty="0" smtClean="0">
                <a:effectLst/>
                <a:latin typeface="Calibri"/>
                <a:ea typeface="Calibri"/>
                <a:cs typeface="B Mitra" pitchFamily="2" charset="-78"/>
              </a:rPr>
              <a:t>ز- مدیرعامل صندوق</a:t>
            </a:r>
            <a:endParaRPr lang="en-US" sz="2200" dirty="0" smtClean="0">
              <a:effectLst/>
              <a:latin typeface="Calibri"/>
              <a:ea typeface="Calibri"/>
              <a:cs typeface="B Mitra" pitchFamily="2" charset="-78"/>
            </a:endParaRPr>
          </a:p>
          <a:p>
            <a:pPr marL="231140" algn="just" rtl="1">
              <a:lnSpc>
                <a:spcPct val="150000"/>
              </a:lnSpc>
              <a:spcAft>
                <a:spcPts val="1000"/>
              </a:spcAft>
              <a:tabLst>
                <a:tab pos="352425" algn="r"/>
              </a:tabLst>
            </a:pPr>
            <a:r>
              <a:rPr lang="fa-IR" sz="2200" b="1" dirty="0" smtClean="0">
                <a:effectLst/>
                <a:latin typeface="Calibri"/>
                <a:ea typeface="Calibri"/>
                <a:cs typeface="B Mitra" pitchFamily="2" charset="-78"/>
              </a:rPr>
              <a:t>ماده 4- </a:t>
            </a:r>
            <a:r>
              <a:rPr lang="fa-IR" sz="2200" dirty="0" smtClean="0">
                <a:effectLst/>
                <a:latin typeface="Calibri"/>
                <a:ea typeface="Calibri"/>
                <a:cs typeface="B Mitra" pitchFamily="2" charset="-78"/>
              </a:rPr>
              <a:t>به منظور استفاده شرکتها و موسسات دانش بنیان از کمکها و تسهیلات و سایر حمایتهای پیش بینی شده در قانون، صندوق موظف است نسبت به بررسی وضعیت اقتصادی و مالی شرکتها و موسسات یاد شده اقدام نماید.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482813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92696"/>
            <a:ext cx="7920880" cy="5888792"/>
          </a:xfrm>
          <a:prstGeom prst="rect">
            <a:avLst/>
          </a:prstGeom>
        </p:spPr>
        <p:txBody>
          <a:bodyPr wrap="square">
            <a:spAutoFit/>
          </a:bodyPr>
          <a:lstStyle/>
          <a:p>
            <a:pPr marL="231140" algn="just" rtl="1">
              <a:lnSpc>
                <a:spcPct val="150000"/>
              </a:lnSpc>
              <a:spcAft>
                <a:spcPts val="1000"/>
              </a:spcAft>
            </a:pPr>
            <a:r>
              <a:rPr lang="fa-IR" sz="2400" b="1" dirty="0" smtClean="0">
                <a:solidFill>
                  <a:srgbClr val="FF0000"/>
                </a:solidFill>
                <a:effectLst/>
                <a:latin typeface="Calibri"/>
                <a:ea typeface="Calibri"/>
                <a:cs typeface="B Lotus"/>
              </a:rPr>
              <a:t>اعطای کمک </a:t>
            </a:r>
            <a:endParaRPr lang="en-US" sz="2400" b="1" dirty="0" smtClean="0">
              <a:solidFill>
                <a:srgbClr val="FF0000"/>
              </a:solidFill>
              <a:effectLst/>
              <a:latin typeface="Calibri"/>
              <a:ea typeface="Calibri"/>
              <a:cs typeface="Arial"/>
            </a:endParaRPr>
          </a:p>
          <a:p>
            <a:pPr marL="231140" algn="just" rtl="1">
              <a:lnSpc>
                <a:spcPct val="150000"/>
              </a:lnSpc>
              <a:spcAft>
                <a:spcPts val="1000"/>
              </a:spcAft>
            </a:pPr>
            <a:r>
              <a:rPr lang="fa-IR" sz="2400" b="1" dirty="0" smtClean="0">
                <a:effectLst/>
                <a:latin typeface="Calibri"/>
                <a:ea typeface="Calibri"/>
                <a:cs typeface="B Lotus"/>
              </a:rPr>
              <a:t>ماده 5- </a:t>
            </a:r>
            <a:r>
              <a:rPr lang="fa-IR" sz="2400" dirty="0" smtClean="0">
                <a:effectLst/>
                <a:latin typeface="Calibri"/>
                <a:ea typeface="Calibri"/>
                <a:cs typeface="B Lotus"/>
              </a:rPr>
              <a:t>شرکتها و موسسات دانش بنیان  دارای بیش از پنج سال، می توانند در صورت تشکیل کنسرسیوم، جهت فعالیتهای موضوع این آیین نامه با مشارکت دانشگاهها و شرکت های داخلی و خارجی مشروط به تعلق اکثریت  سهام آن، به شرکتها و موسسات دانش بنیان داخلی، تا بیست درصد از هزینه فعالیت های تحقیق و توسعه خود را در ازای  ارایه ساناد اثبات کننده، کمک دریافت کنند.</a:t>
            </a:r>
            <a:endParaRPr lang="en-US" sz="2400" dirty="0" smtClean="0">
              <a:effectLst/>
              <a:latin typeface="Calibri"/>
              <a:ea typeface="Calibri"/>
              <a:cs typeface="Arial"/>
            </a:endParaRPr>
          </a:p>
          <a:p>
            <a:pPr marL="231140" algn="just" rtl="1">
              <a:lnSpc>
                <a:spcPct val="150000"/>
              </a:lnSpc>
              <a:spcAft>
                <a:spcPts val="1000"/>
              </a:spcAft>
            </a:pPr>
            <a:r>
              <a:rPr lang="fa-IR" sz="2400" dirty="0" smtClean="0">
                <a:effectLst/>
                <a:latin typeface="Calibri"/>
                <a:ea typeface="Calibri"/>
                <a:cs typeface="B Lotus"/>
              </a:rPr>
              <a:t>ماده 6- در صورتی که شرکتها و موسسات دانش بنیان جهت انجام  فعالیتهای تحقیق و توسعه و تجاری سازی از نظام بانکی تسهیلات اخذ نمایند، صندوق می تواند بخشی از سود تسهیلات یاد شده را در قالب قرارداد با بانک عامل اعطا نماید.</a:t>
            </a:r>
            <a:endParaRPr lang="en-US" sz="2400" dirty="0">
              <a:effectLst/>
              <a:latin typeface="Calibri"/>
              <a:ea typeface="Calibri"/>
              <a:cs typeface="Arial"/>
            </a:endParaRPr>
          </a:p>
        </p:txBody>
      </p:sp>
    </p:spTree>
    <p:extLst>
      <p:ext uri="{BB962C8B-B14F-4D97-AF65-F5344CB8AC3E}">
        <p14:creationId xmlns:p14="http://schemas.microsoft.com/office/powerpoint/2010/main" val="2953943139"/>
      </p:ext>
    </p:extLst>
  </p:cSld>
  <p:clrMapOvr>
    <a:masterClrMapping/>
  </p:clrMapOvr>
  <p:transition spd="slow">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644" y="908720"/>
            <a:ext cx="8064896" cy="4355038"/>
          </a:xfrm>
          <a:prstGeom prst="rect">
            <a:avLst/>
          </a:prstGeom>
        </p:spPr>
        <p:txBody>
          <a:bodyPr wrap="square">
            <a:spAutoFit/>
          </a:bodyPr>
          <a:lstStyle/>
          <a:p>
            <a:pPr marL="231140" algn="just" rtl="1">
              <a:lnSpc>
                <a:spcPct val="150000"/>
              </a:lnSpc>
              <a:spcAft>
                <a:spcPts val="1000"/>
              </a:spcAft>
            </a:pPr>
            <a:r>
              <a:rPr lang="fa-IR" sz="2400" b="1" dirty="0" smtClean="0">
                <a:solidFill>
                  <a:srgbClr val="FF0000"/>
                </a:solidFill>
                <a:effectLst/>
                <a:latin typeface="Calibri"/>
                <a:ea typeface="Calibri"/>
                <a:cs typeface="B Mitra" pitchFamily="2" charset="-78"/>
              </a:rPr>
              <a:t>تسهیلات </a:t>
            </a:r>
            <a:endParaRPr lang="en-US" sz="2400" b="1" dirty="0" smtClean="0">
              <a:solidFill>
                <a:srgbClr val="FF0000"/>
              </a:solidFill>
              <a:effectLst/>
              <a:latin typeface="Calibri"/>
              <a:ea typeface="Calibri"/>
              <a:cs typeface="B Mitra" pitchFamily="2" charset="-78"/>
            </a:endParaRPr>
          </a:p>
          <a:p>
            <a:pPr marL="231140" algn="just" rtl="1">
              <a:lnSpc>
                <a:spcPct val="150000"/>
              </a:lnSpc>
              <a:spcAft>
                <a:spcPts val="1000"/>
              </a:spcAft>
            </a:pPr>
            <a:r>
              <a:rPr lang="fa-IR" sz="2400" b="1" dirty="0" smtClean="0">
                <a:effectLst/>
                <a:latin typeface="Calibri"/>
                <a:ea typeface="Calibri"/>
                <a:cs typeface="B Mitra" pitchFamily="2" charset="-78"/>
              </a:rPr>
              <a:t>ماده 7- </a:t>
            </a:r>
            <a:r>
              <a:rPr lang="fa-IR" sz="2400" dirty="0" smtClean="0">
                <a:effectLst/>
                <a:latin typeface="Calibri"/>
                <a:ea typeface="Calibri"/>
                <a:cs typeface="B Mitra" pitchFamily="2" charset="-78"/>
              </a:rPr>
              <a:t>شرکتها و موسسات دانش بنیان جهت فعالیتهای ثبت اختراع، کسب فناوری(دریافت حق امتیاز)ونمونه سازی می توانند از تسهیلات قرض الحسنه صندوق پس از بررسی طرح تجاری توسط عامل صندوق با دوره پرداخت حداکثر سه ساله استفاده نمایند.</a:t>
            </a:r>
          </a:p>
          <a:p>
            <a:pPr marL="231140" algn="just" rtl="1">
              <a:lnSpc>
                <a:spcPct val="150000"/>
              </a:lnSpc>
              <a:spcAft>
                <a:spcPts val="1000"/>
              </a:spcAft>
            </a:pPr>
            <a:endParaRPr lang="en-US" sz="2400" dirty="0" smtClean="0">
              <a:effectLst/>
              <a:latin typeface="Calibri"/>
              <a:ea typeface="Calibri"/>
              <a:cs typeface="B Mitra" pitchFamily="2" charset="-78"/>
            </a:endParaRPr>
          </a:p>
          <a:p>
            <a:pPr marL="231140" algn="just" rtl="1">
              <a:lnSpc>
                <a:spcPct val="150000"/>
              </a:lnSpc>
              <a:spcAft>
                <a:spcPts val="1000"/>
              </a:spcAft>
            </a:pPr>
            <a:r>
              <a:rPr lang="fa-IR" sz="2400" b="1" dirty="0" smtClean="0">
                <a:effectLst/>
                <a:latin typeface="Calibri"/>
                <a:ea typeface="Calibri"/>
                <a:cs typeface="B Mitra" pitchFamily="2" charset="-78"/>
              </a:rPr>
              <a:t>ماده 8 – </a:t>
            </a:r>
            <a:r>
              <a:rPr lang="fa-IR" sz="2400" dirty="0" smtClean="0">
                <a:effectLst/>
                <a:latin typeface="Calibri"/>
                <a:ea typeface="Calibri"/>
                <a:cs typeface="B Mitra" pitchFamily="2" charset="-78"/>
              </a:rPr>
              <a:t>شرکت های ارایه کننده خدمات پشتیبانی تخصصی تجاری سازی نیز می توانند برای انجام خدمات یاد شده، از تسهیلات قرض الحسنه صندوق استفاده کنند.</a:t>
            </a:r>
            <a:endParaRPr lang="en-US" sz="2400" dirty="0">
              <a:effectLst/>
              <a:latin typeface="Calibri"/>
              <a:ea typeface="Calibri"/>
              <a:cs typeface="B Mitra" pitchFamily="2" charset="-78"/>
            </a:endParaRPr>
          </a:p>
        </p:txBody>
      </p:sp>
    </p:spTree>
    <p:extLst>
      <p:ext uri="{BB962C8B-B14F-4D97-AF65-F5344CB8AC3E}">
        <p14:creationId xmlns:p14="http://schemas.microsoft.com/office/powerpoint/2010/main" val="3962907940"/>
      </p:ext>
    </p:extLst>
  </p:cSld>
  <p:clrMapOvr>
    <a:masterClrMapping/>
  </p:clrMapOvr>
  <p:transition spd="slow">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120" y="620688"/>
            <a:ext cx="8266344" cy="5806718"/>
          </a:xfrm>
          <a:prstGeom prst="rect">
            <a:avLst/>
          </a:prstGeom>
        </p:spPr>
        <p:txBody>
          <a:bodyPr wrap="square">
            <a:spAutoFit/>
          </a:bodyPr>
          <a:lstStyle/>
          <a:p>
            <a:pPr marL="231140" lvl="0" algn="just" rtl="1">
              <a:lnSpc>
                <a:spcPct val="150000"/>
              </a:lnSpc>
              <a:spcAft>
                <a:spcPts val="1000"/>
              </a:spcAft>
            </a:pPr>
            <a:r>
              <a:rPr lang="fa-IR" sz="2200" b="1" dirty="0" smtClean="0">
                <a:solidFill>
                  <a:prstClr val="black"/>
                </a:solidFill>
                <a:latin typeface="Calibri"/>
                <a:ea typeface="Calibri"/>
                <a:cs typeface="B Mitra" pitchFamily="2" charset="-78"/>
              </a:rPr>
              <a:t>ماده </a:t>
            </a:r>
            <a:r>
              <a:rPr lang="fa-IR" sz="2200" b="1" dirty="0">
                <a:solidFill>
                  <a:prstClr val="black"/>
                </a:solidFill>
                <a:latin typeface="Calibri"/>
                <a:ea typeface="Calibri"/>
                <a:cs typeface="B Mitra" pitchFamily="2" charset="-78"/>
              </a:rPr>
              <a:t>9- </a:t>
            </a:r>
            <a:r>
              <a:rPr lang="fa-IR" sz="2200" dirty="0">
                <a:solidFill>
                  <a:prstClr val="black"/>
                </a:solidFill>
                <a:latin typeface="Calibri"/>
                <a:ea typeface="Calibri"/>
                <a:cs typeface="B Mitra" pitchFamily="2" charset="-78"/>
              </a:rPr>
              <a:t>شرکتهای و موسسات دانش بنیان جهت فعالیتهای تا قبل از تولید صنعتی از قبیل هزینه اولیه تجهیز کارگاه و آماده سازی خط تولید، طراحی صنعتی ، انجام ازمون و رفع اشکال، تولید آزمایشی وبازاریابی می توانند از محل منابع صندوق از طریق عامل صندوق از تسهیلات میان مدت(حداکثر پنج ساله) با نرخ ترجیحی(تا سقف پنج درصد  پایین تر  از نرخ مصوب شورای پول و اعتبار در هر سال)را برای تامین قستی از هزینه های تهیه مکان و خرید  و نصب ماشین الات و تجهیزات مورد نیاز شرکتها و موسسات دانش بنیان از طریق عامل صندوق اقدام نماید</a:t>
            </a:r>
            <a:r>
              <a:rPr lang="fa-IR" sz="2200" dirty="0" smtClean="0">
                <a:solidFill>
                  <a:prstClr val="black"/>
                </a:solidFill>
                <a:latin typeface="Calibri"/>
                <a:ea typeface="Calibri"/>
                <a:cs typeface="B Mitra" pitchFamily="2" charset="-78"/>
              </a:rPr>
              <a:t>.</a:t>
            </a:r>
          </a:p>
          <a:p>
            <a:pPr marL="231140" lvl="0" algn="just" rtl="1">
              <a:lnSpc>
                <a:spcPct val="150000"/>
              </a:lnSpc>
              <a:spcAft>
                <a:spcPts val="1000"/>
              </a:spcAft>
            </a:pPr>
            <a:r>
              <a:rPr lang="fa-IR" sz="2200" b="1" dirty="0" smtClean="0">
                <a:solidFill>
                  <a:prstClr val="black"/>
                </a:solidFill>
                <a:latin typeface="Calibri"/>
                <a:ea typeface="Calibri"/>
                <a:cs typeface="B Mitra" pitchFamily="2" charset="-78"/>
              </a:rPr>
              <a:t> ماده10- </a:t>
            </a:r>
            <a:r>
              <a:rPr lang="fa-IR" sz="2200" dirty="0" smtClean="0">
                <a:solidFill>
                  <a:prstClr val="black"/>
                </a:solidFill>
                <a:latin typeface="Calibri"/>
                <a:ea typeface="Calibri"/>
                <a:cs typeface="B Mitra" pitchFamily="2" charset="-78"/>
              </a:rPr>
              <a:t>صندوق موظف است به منظور  تولید صنعتی با مشارکت  حداکثر پنجاه درصدی با بانکها، موسسات مال و اعتباری یا صندوقهای مالی  مرتبط  و گشایش خطوط ارتباطی مشترک نزد بانکها و موسسات یاد شده  امکان دریافت تسهیلات بلند مدت(حداکثر هفت ساله ) با نرخ ترجیحی (تا سقف پنج درصد  پایینتر از نرخ مصوب شورای پول و اعتبار در هر سال) رابرای تامین قسمتی از هزینه های  تهیه ومکان و خرید ونصب ماشین آلات و تجهیزات مورد نیاز شرکتها و موسسات دانش بنیان فرهم نماید.</a:t>
            </a:r>
          </a:p>
        </p:txBody>
      </p:sp>
    </p:spTree>
    <p:extLst>
      <p:ext uri="{BB962C8B-B14F-4D97-AF65-F5344CB8AC3E}">
        <p14:creationId xmlns:p14="http://schemas.microsoft.com/office/powerpoint/2010/main" val="2252655729"/>
      </p:ext>
    </p:extLst>
  </p:cSld>
  <p:clrMapOvr>
    <a:masterClrMapping/>
  </p:clrMapOvr>
  <p:transition spd="slow">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236" y="415211"/>
            <a:ext cx="8376236" cy="5934958"/>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Lotus"/>
              </a:rPr>
              <a:t>ماده 11- </a:t>
            </a:r>
            <a:r>
              <a:rPr lang="fa-IR" sz="2200" dirty="0" smtClean="0">
                <a:effectLst/>
                <a:latin typeface="Calibri"/>
                <a:ea typeface="Calibri"/>
                <a:cs typeface="B Lotus"/>
              </a:rPr>
              <a:t>جهت تامین سرمایه در گردش شرکت ها و موسسات دانش بنیان، صندوق مجاز است با مشارکت حداکثر سی درصدی با بانکها و سایر موسسات و صندوق های  مالی و از طریق این موسسات اقدام به ارائه  تسهیلات  کوتاه مدت(حداکثر یک ساله) با نرخ ترجیحی نماید.</a:t>
            </a:r>
            <a:endParaRPr lang="en-US" sz="2200" dirty="0" smtClean="0">
              <a:effectLst/>
              <a:latin typeface="Calibri"/>
              <a:ea typeface="Calibri"/>
              <a:cs typeface="Arial"/>
            </a:endParaRPr>
          </a:p>
          <a:p>
            <a:pPr marL="231140" algn="just" rtl="1">
              <a:lnSpc>
                <a:spcPct val="150000"/>
              </a:lnSpc>
              <a:spcAft>
                <a:spcPts val="1000"/>
              </a:spcAft>
            </a:pPr>
            <a:r>
              <a:rPr lang="fa-IR" sz="2200" b="1" dirty="0" smtClean="0">
                <a:effectLst/>
                <a:latin typeface="Calibri"/>
                <a:ea typeface="Calibri"/>
                <a:cs typeface="B Lotus"/>
              </a:rPr>
              <a:t>ماده 12- </a:t>
            </a:r>
            <a:r>
              <a:rPr lang="fa-IR" sz="2200" dirty="0" smtClean="0">
                <a:effectLst/>
                <a:latin typeface="Calibri"/>
                <a:ea typeface="Calibri"/>
                <a:cs typeface="B Lotus"/>
              </a:rPr>
              <a:t>به منظور حمایت از توسعه بازار  محصولات و خدمات دانش بنیان، صندوق مجاز است نسبت به اعطای تسهیلات برای فروش اقساطی، لیزینگ و سایر موارد با نرخ ترجیحی به شرکتها و موسسات دانش بنیان از طریق عامل صندوق اقدام نماید.</a:t>
            </a:r>
            <a:endParaRPr lang="en-US" sz="2200" dirty="0" smtClean="0">
              <a:effectLst/>
              <a:latin typeface="Calibri"/>
              <a:ea typeface="Calibri"/>
              <a:cs typeface="Arial"/>
            </a:endParaRPr>
          </a:p>
          <a:p>
            <a:pPr marL="231140" algn="just" rtl="1">
              <a:lnSpc>
                <a:spcPct val="150000"/>
              </a:lnSpc>
              <a:spcAft>
                <a:spcPts val="1000"/>
              </a:spcAft>
            </a:pPr>
            <a:r>
              <a:rPr lang="fa-IR" sz="2200" b="1" dirty="0" smtClean="0">
                <a:effectLst/>
                <a:latin typeface="Calibri"/>
                <a:ea typeface="Calibri"/>
                <a:cs typeface="B Lotus"/>
              </a:rPr>
              <a:t>ماده 13- </a:t>
            </a:r>
            <a:r>
              <a:rPr lang="fa-IR" sz="2200" dirty="0" smtClean="0">
                <a:effectLst/>
                <a:latin typeface="Calibri"/>
                <a:ea typeface="Calibri"/>
                <a:cs typeface="B Lotus"/>
              </a:rPr>
              <a:t>صندوق موظف است جهت خرید سهام شرکتها و موسسات دانش بنیان، تسهیلات خرید با نرخ ترجیحی به افراد یا بنگاههای فعال اقتصادی  و صنعتی موجود ارایه نماید. تسهیلات یاد شده  به اشخاص حقیقی و حقوقی که سهام مذکوررا ترجیحاً از صندوق های سرمایه گذاری ریسک پذیر یا از طریق بازار فربوروس خریداری تپنمایند، اعطا می شود.</a:t>
            </a:r>
            <a:endParaRPr lang="en-US" sz="2200" dirty="0">
              <a:effectLst/>
              <a:latin typeface="Calibri"/>
              <a:ea typeface="Calibri"/>
              <a:cs typeface="Arial"/>
            </a:endParaRPr>
          </a:p>
        </p:txBody>
      </p:sp>
    </p:spTree>
    <p:extLst>
      <p:ext uri="{BB962C8B-B14F-4D97-AF65-F5344CB8AC3E}">
        <p14:creationId xmlns:p14="http://schemas.microsoft.com/office/powerpoint/2010/main" val="3818705120"/>
      </p:ext>
    </p:extLst>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764704"/>
            <a:ext cx="7488832" cy="4919295"/>
          </a:xfrm>
          <a:prstGeom prst="rect">
            <a:avLst/>
          </a:prstGeom>
        </p:spPr>
        <p:txBody>
          <a:bodyPr wrap="square">
            <a:spAutoFit/>
          </a:bodyPr>
          <a:lstStyle/>
          <a:p>
            <a:pPr marL="231140" algn="just" rtl="1">
              <a:lnSpc>
                <a:spcPct val="150000"/>
              </a:lnSpc>
              <a:spcAft>
                <a:spcPts val="1000"/>
              </a:spcAft>
            </a:pPr>
            <a:r>
              <a:rPr lang="fa-IR" sz="2200" b="1" dirty="0" smtClean="0">
                <a:solidFill>
                  <a:srgbClr val="FF0000"/>
                </a:solidFill>
                <a:effectLst/>
                <a:latin typeface="Calibri"/>
                <a:ea typeface="Calibri"/>
                <a:cs typeface="B Mitra" pitchFamily="2" charset="-78"/>
              </a:rPr>
              <a:t> ضمانت نامه و بیمه </a:t>
            </a:r>
            <a:endParaRPr lang="en-US" sz="2200" b="1" dirty="0" smtClean="0">
              <a:solidFill>
                <a:srgbClr val="FF0000"/>
              </a:solidFill>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14-</a:t>
            </a:r>
            <a:r>
              <a:rPr lang="fa-IR" sz="2200" dirty="0" smtClean="0">
                <a:effectLst/>
                <a:latin typeface="Calibri"/>
                <a:ea typeface="Calibri"/>
                <a:cs typeface="B Mitra" pitchFamily="2" charset="-78"/>
              </a:rPr>
              <a:t> به منظور  پوشش کسر وثیقه تسهیلات  دریافتی شرکتها و موسسات دانش بنیان از بانکها و موسسات مالی و اعتباری، صندوق نسبت به ارایه خدمات ضمانت نامه اعتباری(تاسقف هفتاد درصد وثایق)اقدام می نمایند.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15- </a:t>
            </a:r>
            <a:r>
              <a:rPr lang="fa-IR" sz="2200" dirty="0" smtClean="0">
                <a:effectLst/>
                <a:latin typeface="Calibri"/>
                <a:ea typeface="Calibri"/>
                <a:cs typeface="B Mitra" pitchFamily="2" charset="-78"/>
              </a:rPr>
              <a:t>صندوق به منظور پوشش ریسک قراردادها و تسهیل شرایط حضور در مناقصه  برای شرکتها و موسسات دانش بنیان ، صندوق نسبت به پرداخت  بخشی از هزینه  صدور ضمانت نامه  و تسهیل روند دریافت آن با عقد قراردادهای  همکاری و کارگزاری با بانکها و موسسات ذیربط اقدام می نماید. این خدمات شامل ضمانت نامه شرکت در مناقصه، پیش پرداخت، حسن انجام کار و سایر موارد مرتبط می باشد.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2384151617"/>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995" y="980728"/>
            <a:ext cx="8064896" cy="4919295"/>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Mitra" pitchFamily="2" charset="-78"/>
              </a:rPr>
              <a:t>ماده 16- </a:t>
            </a:r>
            <a:r>
              <a:rPr lang="fa-IR" sz="2200" dirty="0" smtClean="0">
                <a:effectLst/>
                <a:latin typeface="Calibri"/>
                <a:ea typeface="Calibri"/>
                <a:cs typeface="B Mitra" pitchFamily="2" charset="-78"/>
              </a:rPr>
              <a:t>به منظور پوشش ریسک  به کارگیری فناوریهای اخلی عرضه شده  توسط شرکت ها و موسسات دانش بنیان، صندوق نسبت به ارایه خدمات ضمانت نامه ای به منظور پوشش ریسک  دانش فنی  از طریق موسسات  تخصصی ذیربط اقدام می نماید. نوع حمایت این ماده شامل پرداخت بخشی از هزینه صدور ضمانت نامه  ضمانت نامه و تسهیل روند دریافت آن با عقد  قراردادهای همکاری و کارگزاری با ارایه دهنگان ضمانت نامه می گردد.</a:t>
            </a:r>
          </a:p>
          <a:p>
            <a:pPr marL="231140" algn="just" rtl="1">
              <a:lnSpc>
                <a:spcPct val="150000"/>
              </a:lnSpc>
              <a:spcAft>
                <a:spcPts val="1000"/>
              </a:spcAft>
            </a:pP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تبصره – </a:t>
            </a:r>
            <a:r>
              <a:rPr lang="fa-IR" sz="2200" dirty="0" smtClean="0">
                <a:effectLst/>
                <a:latin typeface="Calibri"/>
                <a:ea typeface="Calibri"/>
                <a:cs typeface="B Mitra" pitchFamily="2" charset="-78"/>
              </a:rPr>
              <a:t>در صورت  عدم امکان به کارگیری موسسات تخصصی موجود، صندوق می تواند پس از طی مراحل قانونی نسبت به حمایت از ایجاد موسسات تخصصی  با مشارکت سایر نهادهای ذیربط اقدام نماید.</a:t>
            </a:r>
            <a:endParaRPr lang="en-US" sz="2200" dirty="0" smtClean="0">
              <a:effectLst/>
              <a:latin typeface="Calibri"/>
              <a:ea typeface="Calibri"/>
              <a:cs typeface="B Mitra" pitchFamily="2" charset="-78"/>
            </a:endParaRPr>
          </a:p>
        </p:txBody>
      </p:sp>
    </p:spTree>
    <p:extLst>
      <p:ext uri="{BB962C8B-B14F-4D97-AF65-F5344CB8AC3E}">
        <p14:creationId xmlns:p14="http://schemas.microsoft.com/office/powerpoint/2010/main" val="4183592521"/>
      </p:ext>
    </p:extLst>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412776"/>
            <a:ext cx="7704856" cy="4411464"/>
          </a:xfrm>
          <a:prstGeom prst="rect">
            <a:avLst/>
          </a:prstGeom>
        </p:spPr>
        <p:txBody>
          <a:bodyPr wrap="square">
            <a:spAutoFit/>
          </a:bodyPr>
          <a:lstStyle/>
          <a:p>
            <a:pPr marL="231140" lvl="0" algn="just" rtl="1">
              <a:lnSpc>
                <a:spcPct val="150000"/>
              </a:lnSpc>
              <a:spcAft>
                <a:spcPts val="1000"/>
              </a:spcAft>
            </a:pPr>
            <a:r>
              <a:rPr lang="fa-IR" sz="2200" b="1" dirty="0">
                <a:solidFill>
                  <a:prstClr val="black"/>
                </a:solidFill>
                <a:latin typeface="Calibri"/>
                <a:ea typeface="Calibri"/>
                <a:cs typeface="B Mitra" pitchFamily="2" charset="-78"/>
              </a:rPr>
              <a:t>ماده 17- </a:t>
            </a:r>
            <a:r>
              <a:rPr lang="fa-IR" sz="2200" dirty="0">
                <a:solidFill>
                  <a:prstClr val="black"/>
                </a:solidFill>
                <a:latin typeface="Calibri"/>
                <a:ea typeface="Calibri"/>
                <a:cs typeface="B Mitra" pitchFamily="2" charset="-78"/>
              </a:rPr>
              <a:t>در اجرای بند (ه) ماده (3) قانون و به منظور  کاهش  خطر پذیری محصولات و خدمات شرکتها و موسسات دانش بنیان، بیمه مرکزی ایران مکلف است پوشش بیمه ای مناسب را در مراحل طراحی، تولید، عرضه و بکارگیری این نوع محصولات و خدمات طراحی و ایجاد نماید</a:t>
            </a:r>
            <a:r>
              <a:rPr lang="fa-IR" sz="2200" dirty="0" smtClean="0">
                <a:solidFill>
                  <a:prstClr val="black"/>
                </a:solidFill>
                <a:latin typeface="Calibri"/>
                <a:ea typeface="Calibri"/>
                <a:cs typeface="B Mitra" pitchFamily="2" charset="-78"/>
              </a:rPr>
              <a:t>.</a:t>
            </a:r>
          </a:p>
          <a:p>
            <a:pPr marL="231140" algn="just" rtl="1">
              <a:lnSpc>
                <a:spcPct val="150000"/>
              </a:lnSpc>
              <a:spcAft>
                <a:spcPts val="1000"/>
              </a:spcAft>
            </a:pPr>
            <a:r>
              <a:rPr lang="fa-IR" sz="2200" b="1" dirty="0" smtClean="0">
                <a:effectLst/>
                <a:latin typeface="Calibri"/>
                <a:ea typeface="Calibri"/>
                <a:cs typeface="B Mitra" pitchFamily="2" charset="-78"/>
              </a:rPr>
              <a:t>ماده 18- </a:t>
            </a:r>
            <a:r>
              <a:rPr lang="fa-IR" sz="2200" dirty="0" smtClean="0">
                <a:effectLst/>
                <a:latin typeface="Calibri"/>
                <a:ea typeface="Calibri"/>
                <a:cs typeface="B Mitra" pitchFamily="2" charset="-78"/>
              </a:rPr>
              <a:t>به منظور توسعه سرمایه گذاری ریسک پذیر، صندوق برای تاسیس و توسعه شرکتها و صندوقهای سرمایه گذاری ریسک پذیر تا سقف چهل و نه درصد سهام، مشارکت نماید و حداکثر پس ارز پنج سال سهام خود را واگذار نماید.</a:t>
            </a:r>
            <a:endParaRPr lang="en-US" sz="2200" dirty="0" smtClean="0">
              <a:effectLst/>
              <a:latin typeface="Calibri"/>
              <a:ea typeface="Calibri"/>
              <a:cs typeface="B Mitra" pitchFamily="2" charset="-78"/>
            </a:endParaRPr>
          </a:p>
          <a:p>
            <a:pPr marL="231140" lvl="0" algn="just" rtl="1">
              <a:lnSpc>
                <a:spcPct val="150000"/>
              </a:lnSpc>
              <a:spcAft>
                <a:spcPts val="1000"/>
              </a:spcAft>
            </a:pPr>
            <a:endParaRPr lang="en-US" sz="2200" dirty="0">
              <a:solidFill>
                <a:prstClr val="black"/>
              </a:solidFill>
              <a:latin typeface="Calibri"/>
              <a:ea typeface="Calibri"/>
              <a:cs typeface="B Mitra" pitchFamily="2" charset="-78"/>
            </a:endParaRPr>
          </a:p>
        </p:txBody>
      </p:sp>
    </p:spTree>
    <p:extLst>
      <p:ext uri="{BB962C8B-B14F-4D97-AF65-F5344CB8AC3E}">
        <p14:creationId xmlns:p14="http://schemas.microsoft.com/office/powerpoint/2010/main" val="1538956325"/>
      </p:ext>
    </p:extLst>
  </p:cSld>
  <p:clrMapOvr>
    <a:masterClrMapping/>
  </p:clrMapOvr>
  <p:transition spd="slow">
    <p:cove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836712"/>
            <a:ext cx="7632848" cy="4411464"/>
          </a:xfrm>
          <a:prstGeom prst="rect">
            <a:avLst/>
          </a:prstGeom>
        </p:spPr>
        <p:txBody>
          <a:bodyPr wrap="square">
            <a:spAutoFit/>
          </a:bodyPr>
          <a:lstStyle/>
          <a:p>
            <a:pPr marL="231140" algn="just" rtl="1">
              <a:lnSpc>
                <a:spcPct val="150000"/>
              </a:lnSpc>
              <a:spcAft>
                <a:spcPts val="1000"/>
              </a:spcAft>
            </a:pPr>
            <a:r>
              <a:rPr lang="fa-IR" sz="2200" b="1" dirty="0" smtClean="0">
                <a:solidFill>
                  <a:srgbClr val="FF0000"/>
                </a:solidFill>
                <a:effectLst/>
                <a:latin typeface="Calibri"/>
                <a:ea typeface="Calibri"/>
                <a:cs typeface="B Mitra" pitchFamily="2" charset="-78"/>
              </a:rPr>
              <a:t>معافیت های مالیاتی و گمرکی</a:t>
            </a:r>
            <a:endParaRPr lang="en-US" sz="2200" b="1" dirty="0" smtClean="0">
              <a:solidFill>
                <a:srgbClr val="FF0000"/>
              </a:solidFill>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19- </a:t>
            </a:r>
            <a:r>
              <a:rPr lang="fa-IR" sz="2200" dirty="0" smtClean="0">
                <a:effectLst/>
                <a:latin typeface="Calibri"/>
                <a:ea typeface="Calibri"/>
                <a:cs typeface="B Mitra" pitchFamily="2" charset="-78"/>
              </a:rPr>
              <a:t>به منظور تکمیل چرخه سرمایه گذاری خطر پذیر وامکان استفاده شرکتها و موسسات دانش بنیان از بازار سرمایه ، سازمان بوروس و اوراق بهادار مکلف است نسبت به تعیین و تسهیل ساز وکار عرضه سهام شرکتهای دانش بنیان در بازار بوروس، دستورالعمل های اجرایی لازم تهیه و ابلغ نماید.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20- </a:t>
            </a:r>
            <a:r>
              <a:rPr lang="fa-IR" sz="2200" dirty="0" smtClean="0">
                <a:effectLst/>
                <a:latin typeface="Calibri"/>
                <a:ea typeface="Calibri"/>
                <a:cs typeface="B Mitra" pitchFamily="2" charset="-78"/>
              </a:rPr>
              <a:t>درآمدهای مشمول  مالیات شرکتها و موسسات دانش بنیان  ناشی از قراردادها و فعالیت های  تحقیق و توسعه، تجاری سازی و تولید محصولات و خدمات دانش بنیان  به مدت پانزده سال از مالیات موضوع ماده (105) قانون مالیتهای مستقیم معاف هستند.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1310650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836712"/>
            <a:ext cx="7632848" cy="4539704"/>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Mitra" pitchFamily="2" charset="-78"/>
              </a:rPr>
              <a:t>ماده 21- </a:t>
            </a:r>
            <a:r>
              <a:rPr lang="fa-IR" sz="2200" dirty="0" smtClean="0">
                <a:effectLst/>
                <a:latin typeface="Calibri"/>
                <a:ea typeface="Calibri"/>
                <a:cs typeface="B Mitra" pitchFamily="2" charset="-78"/>
              </a:rPr>
              <a:t>شرکتها و موسسات دانش بنیان از پرداخت هزینه های  عوارض و حقوق گمرکی و سود بازرگانی و عوارض صادراتی معاف هستند.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ماده22-</a:t>
            </a:r>
            <a:r>
              <a:rPr lang="fa-IR" sz="2200" dirty="0" smtClean="0">
                <a:effectLst/>
                <a:latin typeface="Calibri"/>
                <a:ea typeface="Calibri"/>
                <a:cs typeface="B Mitra" pitchFamily="2" charset="-78"/>
              </a:rPr>
              <a:t> در اجرای ماده (3) قانون وزارت امور اقتصادی ودارایی  با همکاری وزارت علوم، تحقیقات و فناوری موظف است دستور العمل اجرایی این فصل را ظرف سه ماه  پس از ابلاغ این آیین نامه تهیه و به سازمان امور مالیاتی کشور و گمرک ایران ابلاغ نماید </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اولویت دهی به شرکتها و موسسات دانش بنیان و سایر حمایتها</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23- </a:t>
            </a:r>
            <a:r>
              <a:rPr lang="fa-IR" sz="2200" dirty="0" smtClean="0">
                <a:effectLst/>
                <a:latin typeface="Calibri"/>
                <a:ea typeface="Calibri"/>
                <a:cs typeface="B Mitra" pitchFamily="2" charset="-78"/>
              </a:rPr>
              <a:t>پارکهای علم و فناوری، مراکز رشد  مناطق ویژه اقتصادی موظفند نسبت به اولویت دهی در استقرار شرکتها و موسسات دانش بنیان اقدام نمیند.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3861931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77783"/>
            <a:ext cx="7776864" cy="4524315"/>
          </a:xfrm>
          <a:prstGeom prst="rect">
            <a:avLst/>
          </a:prstGeom>
        </p:spPr>
        <p:txBody>
          <a:bodyPr wrap="square">
            <a:spAutoFit/>
          </a:bodyPr>
          <a:lstStyle/>
          <a:p>
            <a:pPr algn="just" rtl="1">
              <a:lnSpc>
                <a:spcPct val="200000"/>
              </a:lnSpc>
            </a:pPr>
            <a:r>
              <a:rPr lang="fa-IR" sz="2400" dirty="0" smtClean="0">
                <a:cs typeface="B Mitra" pitchFamily="2" charset="-78"/>
              </a:rPr>
              <a:t>5)شرکت مختلط سهامی(ماده 162ق .ت)</a:t>
            </a:r>
          </a:p>
          <a:p>
            <a:pPr algn="just" rtl="1">
              <a:lnSpc>
                <a:spcPct val="200000"/>
              </a:lnSpc>
            </a:pPr>
            <a:r>
              <a:rPr lang="fa-IR" sz="2400" dirty="0" smtClean="0">
                <a:cs typeface="B Mitra" pitchFamily="2" charset="-78"/>
              </a:rPr>
              <a:t>شرکتی است که تحت اسم مخصوص یک عده شرکای سهامی و یک یا چند نفر شریک ضامن تشکیل می شود شرکا سهامی کسانی هستند که سرمایه آنها به صورت سهام یا قطعات سهام تساوی القیمت درآمده و مسئولیت آنها تا میزان همان سرمایه است که در شرکت دارند. شریک ضامنی کسی است که سرمایه او به صورت سهام در نیامده ومسئول کلیه قروضی است ممکن است علاوه بر دارایی شرکت پیدا شود</a:t>
            </a:r>
            <a:endParaRPr lang="fa-IR" sz="2400" dirty="0">
              <a:cs typeface="B Mitra" pitchFamily="2" charset="-78"/>
            </a:endParaRPr>
          </a:p>
        </p:txBody>
      </p:sp>
    </p:spTree>
    <p:extLst>
      <p:ext uri="{BB962C8B-B14F-4D97-AF65-F5344CB8AC3E}">
        <p14:creationId xmlns:p14="http://schemas.microsoft.com/office/powerpoint/2010/main" val="1748029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711" y="764704"/>
            <a:ext cx="7632848" cy="5427127"/>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Lotus"/>
              </a:rPr>
              <a:t>ماده 24- </a:t>
            </a:r>
            <a:r>
              <a:rPr lang="fa-IR" sz="2200" dirty="0" smtClean="0">
                <a:effectLst/>
                <a:latin typeface="Calibri"/>
                <a:ea typeface="Calibri"/>
                <a:cs typeface="B Lotus"/>
              </a:rPr>
              <a:t>صندوق حداقل سی درصد کمکها، تسهیلات و سرمایه گذاری های خود را به شرکتهای دانش بنیان مستقر در مراکز رشد علم و فناوری، مناطق ویژه اقتصادی تخصیص دهد.</a:t>
            </a:r>
            <a:endParaRPr lang="en-US" sz="2200" dirty="0" smtClean="0">
              <a:effectLst/>
              <a:latin typeface="Calibri"/>
              <a:ea typeface="Calibri"/>
              <a:cs typeface="Arial"/>
            </a:endParaRPr>
          </a:p>
          <a:p>
            <a:pPr marL="231140" algn="just" rtl="1">
              <a:lnSpc>
                <a:spcPct val="150000"/>
              </a:lnSpc>
              <a:spcAft>
                <a:spcPts val="1000"/>
              </a:spcAft>
            </a:pPr>
            <a:r>
              <a:rPr lang="fa-IR" sz="2200" b="1" dirty="0" smtClean="0">
                <a:effectLst/>
                <a:latin typeface="Calibri"/>
                <a:ea typeface="Calibri"/>
                <a:cs typeface="B Lotus"/>
              </a:rPr>
              <a:t>ماده 25- </a:t>
            </a:r>
            <a:r>
              <a:rPr lang="fa-IR" sz="2200" dirty="0" smtClean="0">
                <a:effectLst/>
                <a:latin typeface="Calibri"/>
                <a:ea typeface="Calibri"/>
                <a:cs typeface="B Lotus"/>
              </a:rPr>
              <a:t>شرکتها وموسسات دانش بنیان در مناقصات قراردادهای پژوهشی، فناوری و تجاری سازی و عرضه کالاهای دانش بنیان ساخت داخل دستگاهای اجرایی حائز اولویت می باشند.</a:t>
            </a:r>
            <a:endParaRPr lang="en-US" sz="2200" dirty="0" smtClean="0">
              <a:effectLst/>
              <a:latin typeface="Calibri"/>
              <a:ea typeface="Calibri"/>
              <a:cs typeface="Arial"/>
            </a:endParaRPr>
          </a:p>
          <a:p>
            <a:pPr marL="231140" algn="just" rtl="1">
              <a:lnSpc>
                <a:spcPct val="150000"/>
              </a:lnSpc>
              <a:spcAft>
                <a:spcPts val="1000"/>
              </a:spcAft>
            </a:pPr>
            <a:r>
              <a:rPr lang="fa-IR" sz="2200" b="1" dirty="0" smtClean="0">
                <a:effectLst/>
                <a:latin typeface="Calibri"/>
                <a:ea typeface="Calibri"/>
                <a:cs typeface="B Lotus"/>
              </a:rPr>
              <a:t>تبصره 1- </a:t>
            </a:r>
            <a:r>
              <a:rPr lang="fa-IR" sz="2200" dirty="0" smtClean="0">
                <a:effectLst/>
                <a:latin typeface="Calibri"/>
                <a:ea typeface="Calibri"/>
                <a:cs typeface="B Lotus"/>
              </a:rPr>
              <a:t>دستگاه اجرایی پس از دریافت تاییدیه صلاحیت شرکتها و موسسات دانش بنیان امتیاز ارزیابی کیفی و فنی آنها را با ضریب2/1(120 درصد)محاسبه می نماید. برای شرکت های مستقر در پارکهای  علم و فنوری  و مناطق ویژه علم و فناوری و مناطق ویژه اقتصادی تا ضریب5/1 (صدو پنجاه درصد)قابل افزایش است.</a:t>
            </a:r>
            <a:endParaRPr lang="en-US" sz="2200" dirty="0">
              <a:effectLst/>
              <a:latin typeface="Calibri"/>
              <a:ea typeface="Calibri"/>
              <a:cs typeface="Arial"/>
            </a:endParaRPr>
          </a:p>
        </p:txBody>
      </p:sp>
    </p:spTree>
    <p:extLst>
      <p:ext uri="{BB962C8B-B14F-4D97-AF65-F5344CB8AC3E}">
        <p14:creationId xmlns:p14="http://schemas.microsoft.com/office/powerpoint/2010/main" val="1669647805"/>
      </p:ext>
    </p:extLst>
  </p:cSld>
  <p:clrMapOvr>
    <a:masterClrMapping/>
  </p:clrMapOvr>
  <p:transition spd="slow">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064896" cy="5427127"/>
          </a:xfrm>
          <a:prstGeom prst="rect">
            <a:avLst/>
          </a:prstGeom>
        </p:spPr>
        <p:txBody>
          <a:bodyPr wrap="square">
            <a:spAutoFit/>
          </a:bodyPr>
          <a:lstStyle/>
          <a:p>
            <a:pPr marL="231140" algn="just" rtl="1">
              <a:lnSpc>
                <a:spcPct val="150000"/>
              </a:lnSpc>
              <a:spcAft>
                <a:spcPts val="1000"/>
              </a:spcAft>
            </a:pPr>
            <a:r>
              <a:rPr lang="fa-IR" sz="2200" dirty="0" smtClean="0">
                <a:effectLst/>
                <a:latin typeface="Calibri"/>
                <a:ea typeface="Calibri"/>
                <a:cs typeface="B Mitra" pitchFamily="2" charset="-78"/>
              </a:rPr>
              <a:t>تبصره 2-شرکتها و موسسات دانش بنیان برای ارایه و فروش محصولات و خدمات دانش بنیان خود در مناقصات دولتی مشمول تخفیف پنجاه درصدی در مبلغ سپرده شرکت در مناقصه می گردند.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ماده26- دستگاههای اجرایی می توانند حداقل یک درصد مبلغ خرید کالا یا خدمات یا مبدا خارجی را در راستای تحقیق و توسعه طراحی، تجاری سازی و ساخت داخل کالا یا خدمات مذکور از طریق شرکتها و موسسات دانش بنان هزینه نمایند.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dirty="0" smtClean="0">
                <a:effectLst/>
                <a:latin typeface="Calibri"/>
                <a:ea typeface="Calibri"/>
                <a:cs typeface="B Mitra" pitchFamily="2" charset="-78"/>
              </a:rPr>
              <a:t>ماده27-وزارت علوم، تحقیقات و فناوری موظف است با هکاری دستگاههای اجرایی ذی ربط در جرای تبصره(2) ماده (1) قانون حداکثر استفاده از توان فنی و مهندسی تولیدی و صنعتی  و اجرای پروژه ها و ایجاد تسهیلات به منظور صدور خدمات- مصوب1375 فهرست نیازهای فناورانه ، تجهیزات و مواد اولیه مورد نیاز دستگاههای اجرایی مندرج در قانون مذکور را به شرکتها و موسسات دانش بنیان نیز اعلام نماید.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3494452920"/>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3178" y="1124744"/>
            <a:ext cx="7344816" cy="3775393"/>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Mitra" pitchFamily="2" charset="-78"/>
              </a:rPr>
              <a:t>ماده 28- </a:t>
            </a:r>
            <a:r>
              <a:rPr lang="fa-IR" sz="2200" dirty="0" smtClean="0">
                <a:effectLst/>
                <a:latin typeface="Calibri"/>
                <a:ea typeface="Calibri"/>
                <a:cs typeface="B Mitra" pitchFamily="2" charset="-78"/>
              </a:rPr>
              <a:t>در اجرای ماده (9)قانون به منظور ایجاد و توسعه شرکتها و موسسات دانش بنیان و تقویت همکارهای بین المللی، اجازه داده می شود واحدهای پژوهشی، فناوری مهندسی مستقر در پارکهای علم و فناوری در جهت انجام ماموریتهای محوله از مزایای قانونی مناطق آزاد در خصوص روابط کار، معافیتهای مالیاتی و عوارض سرمایه گذاری خارجی و مبادلات مالی بین المللی برخوردار گردند.</a:t>
            </a: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29- </a:t>
            </a:r>
            <a:r>
              <a:rPr lang="fa-IR" sz="2200" dirty="0" smtClean="0">
                <a:effectLst/>
                <a:latin typeface="Calibri"/>
                <a:ea typeface="Calibri"/>
                <a:cs typeface="B Mitra" pitchFamily="2" charset="-78"/>
              </a:rPr>
              <a:t>شرکتها و موسسات دانش بنیان مجازند مرکز فعالیت خود را در محدوده شهر تهران و دیگر شهرها با رعایت مقررات زیست محیطی مستقر نمایند.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2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712" y="836712"/>
            <a:ext cx="7920880" cy="5047536"/>
          </a:xfrm>
          <a:prstGeom prst="rect">
            <a:avLst/>
          </a:prstGeom>
        </p:spPr>
        <p:txBody>
          <a:bodyPr wrap="square">
            <a:spAutoFit/>
          </a:bodyPr>
          <a:lstStyle/>
          <a:p>
            <a:pPr marL="231140" algn="just" rtl="1">
              <a:lnSpc>
                <a:spcPct val="150000"/>
              </a:lnSpc>
              <a:spcAft>
                <a:spcPts val="1000"/>
              </a:spcAft>
            </a:pPr>
            <a:r>
              <a:rPr lang="fa-IR" sz="2200" b="1" dirty="0" smtClean="0">
                <a:solidFill>
                  <a:srgbClr val="FF0000"/>
                </a:solidFill>
                <a:effectLst/>
                <a:latin typeface="Calibri"/>
                <a:ea typeface="Calibri"/>
                <a:cs typeface="B Mitra" pitchFamily="2" charset="-78"/>
              </a:rPr>
              <a:t>نظارت و گزارش دهی، رسیدگی به اعتراضات و مجازاتهای قانونی </a:t>
            </a:r>
            <a:endParaRPr lang="en-US" sz="2200" b="1" dirty="0" smtClean="0">
              <a:solidFill>
                <a:srgbClr val="FF0000"/>
              </a:solidFill>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30- </a:t>
            </a:r>
            <a:r>
              <a:rPr lang="fa-IR" sz="2200" dirty="0" smtClean="0">
                <a:effectLst/>
                <a:latin typeface="Calibri"/>
                <a:ea typeface="Calibri"/>
                <a:cs typeface="B Mitra" pitchFamily="2" charset="-78"/>
              </a:rPr>
              <a:t>شرکتها و موسسات دانش بنیان می توانند اعتراض خود را نسبت به عملکرد دستگاههای مجری قانون با ارایه مستندات به دبیرخانه شورا ارسال نمایند. دبیرخانه شورا موظف است ظرف یک ماه نسبت بعه رسیدگی به اعتراضات واصل شده اقدام نماید.</a:t>
            </a:r>
          </a:p>
          <a:p>
            <a:pPr marL="231140" algn="just" rtl="1">
              <a:lnSpc>
                <a:spcPct val="150000"/>
              </a:lnSpc>
              <a:spcAft>
                <a:spcPts val="1000"/>
              </a:spcAft>
            </a:pP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 31-</a:t>
            </a:r>
            <a:r>
              <a:rPr lang="fa-IR" sz="2200" dirty="0" smtClean="0">
                <a:effectLst/>
                <a:latin typeface="Calibri"/>
                <a:ea typeface="Calibri"/>
                <a:cs typeface="B Mitra" pitchFamily="2" charset="-78"/>
              </a:rPr>
              <a:t> دبیرخانه شورا موظف است  جهت ایجاد فرصتهای برابر و شفاف سازی حمایتها و تسهیلات مندرج در این آیین نامه نسبت به انتشار آیین نامه ها و دستور العمل ها ذی ربط، اسمی دستگاههای اجرایی مرتبط و بانک اطلاعاتی شرکتها و موسسات دانش بنیان برخوردار شده از این تسهیلات از طریق پایگاه جامع اطلاع رسانی اقدام نماید.</a:t>
            </a:r>
            <a:endParaRPr lang="en-US" sz="2200" dirty="0">
              <a:effectLst/>
              <a:latin typeface="Calibri"/>
              <a:ea typeface="Calibri"/>
              <a:cs typeface="B Mitra" pitchFamily="2" charset="-78"/>
            </a:endParaRPr>
          </a:p>
        </p:txBody>
      </p:sp>
    </p:spTree>
    <p:extLst>
      <p:ext uri="{BB962C8B-B14F-4D97-AF65-F5344CB8AC3E}">
        <p14:creationId xmlns:p14="http://schemas.microsoft.com/office/powerpoint/2010/main" val="3296454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80728"/>
            <a:ext cx="7632848" cy="5427127"/>
          </a:xfrm>
          <a:prstGeom prst="rect">
            <a:avLst/>
          </a:prstGeom>
        </p:spPr>
        <p:txBody>
          <a:bodyPr wrap="square">
            <a:spAutoFit/>
          </a:bodyPr>
          <a:lstStyle/>
          <a:p>
            <a:pPr marL="231140" algn="just" rtl="1">
              <a:lnSpc>
                <a:spcPct val="150000"/>
              </a:lnSpc>
              <a:spcAft>
                <a:spcPts val="1000"/>
              </a:spcAft>
            </a:pPr>
            <a:r>
              <a:rPr lang="fa-IR" sz="2200" b="1" dirty="0" smtClean="0">
                <a:effectLst/>
                <a:latin typeface="Calibri"/>
                <a:ea typeface="Calibri"/>
                <a:cs typeface="B Mitra" pitchFamily="2" charset="-78"/>
              </a:rPr>
              <a:t>ماده 32- </a:t>
            </a:r>
            <a:r>
              <a:rPr lang="fa-IR" sz="2200" dirty="0" smtClean="0">
                <a:effectLst/>
                <a:latin typeface="Calibri"/>
                <a:ea typeface="Calibri"/>
                <a:cs typeface="B Mitra" pitchFamily="2" charset="-78"/>
              </a:rPr>
              <a:t>شرکتها وموسسات دانش بنیان که از حمایتهای قانون برخوردار می شوند، چنانچه براساس گزارش دستگاه اجرایی ذی ربط یا نظارت دوره ای یا موردی دبیرخانه شورا یا صندوق یا کتمان اطلاعات ناصحیح از این حمایتها برخوردار شده باشند یا حمایتها و تسهیلات اعطا شده  بر طبق قانون را برای مقاصد دیگری مصرف نموده باشند، با تشخیص دبیرخانه شورا یا صندوق ، ضمن محرومیت از استفاده مجدد از حمایتهای قانون، با ارجاع به مراجع قانونی ذی صلاح، مشمول مجازاتهای موضوع ماده (11) قانون خواهند گردید.</a:t>
            </a:r>
          </a:p>
          <a:p>
            <a:pPr marL="231140" algn="just" rtl="1">
              <a:lnSpc>
                <a:spcPct val="150000"/>
              </a:lnSpc>
              <a:spcAft>
                <a:spcPts val="1000"/>
              </a:spcAft>
            </a:pPr>
            <a:endParaRPr lang="en-US" sz="2200" dirty="0" smtClean="0">
              <a:effectLst/>
              <a:latin typeface="Calibri"/>
              <a:ea typeface="Calibri"/>
              <a:cs typeface="B Mitra" pitchFamily="2" charset="-78"/>
            </a:endParaRPr>
          </a:p>
          <a:p>
            <a:pPr marL="231140" algn="just" rtl="1">
              <a:lnSpc>
                <a:spcPct val="150000"/>
              </a:lnSpc>
              <a:spcAft>
                <a:spcPts val="1000"/>
              </a:spcAft>
            </a:pPr>
            <a:r>
              <a:rPr lang="fa-IR" sz="2200" b="1" dirty="0" smtClean="0">
                <a:effectLst/>
                <a:latin typeface="Calibri"/>
                <a:ea typeface="Calibri"/>
                <a:cs typeface="B Mitra" pitchFamily="2" charset="-78"/>
              </a:rPr>
              <a:t>ماده33-</a:t>
            </a:r>
            <a:r>
              <a:rPr lang="fa-IR" sz="2200" dirty="0" smtClean="0">
                <a:effectLst/>
                <a:latin typeface="Calibri"/>
                <a:ea typeface="Calibri"/>
                <a:cs typeface="B Mitra" pitchFamily="2" charset="-78"/>
              </a:rPr>
              <a:t> دبیرخانه شورا مسئولیت پیگیری اجرای این آیین نامه را به عهده دارد و مکلف است گزارش عملکرد و نحوه اجرای قانون را هر شش ماه یک بار به شورا و مجلس شورای اسلامی ارایه نماید</a:t>
            </a:r>
            <a:r>
              <a:rPr lang="fa-IR" dirty="0" smtClean="0">
                <a:effectLst/>
                <a:latin typeface="Calibri"/>
                <a:ea typeface="Calibri"/>
                <a:cs typeface="B Lotus"/>
              </a:rPr>
              <a:t>.</a:t>
            </a:r>
            <a:endParaRPr lang="en-US" sz="1400" dirty="0">
              <a:effectLst/>
              <a:latin typeface="Calibri"/>
              <a:ea typeface="Calibri"/>
              <a:cs typeface="Arial"/>
            </a:endParaRPr>
          </a:p>
        </p:txBody>
      </p:sp>
    </p:spTree>
    <p:extLst>
      <p:ext uri="{BB962C8B-B14F-4D97-AF65-F5344CB8AC3E}">
        <p14:creationId xmlns:p14="http://schemas.microsoft.com/office/powerpoint/2010/main" val="12902152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موسسه حقوقی و داوری حامیان عدالت</a:t>
            </a:r>
            <a:endParaRPr lang="fa-I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5098" y="2324100"/>
            <a:ext cx="6112817" cy="3508375"/>
          </a:xfrm>
        </p:spPr>
      </p:pic>
    </p:spTree>
    <p:extLst>
      <p:ext uri="{BB962C8B-B14F-4D97-AF65-F5344CB8AC3E}">
        <p14:creationId xmlns:p14="http://schemas.microsoft.com/office/powerpoint/2010/main" val="35896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2829"/>
            <a:ext cx="835183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3968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716</TotalTime>
  <Words>7224</Words>
  <Application>Microsoft Office PowerPoint</Application>
  <PresentationFormat>On-screen Show (4:3)</PresentationFormat>
  <Paragraphs>357</Paragraphs>
  <Slides>96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96</vt:i4>
      </vt:variant>
    </vt:vector>
  </HeadingPairs>
  <TitlesOfParts>
    <vt:vector size="108" baseType="lpstr">
      <vt:lpstr>Arial</vt:lpstr>
      <vt:lpstr>B Lotus</vt:lpstr>
      <vt:lpstr>B Mitra</vt:lpstr>
      <vt:lpstr>Calibri</vt:lpstr>
      <vt:lpstr>Century Gothic</vt:lpstr>
      <vt:lpstr>IranNastaliq</vt:lpstr>
      <vt:lpstr>Symbol</vt:lpstr>
      <vt:lpstr>Tahoma</vt:lpstr>
      <vt:lpstr>Times New Roman</vt:lpstr>
      <vt:lpstr>Wingdings</vt:lpstr>
      <vt:lpstr>Wingdings 2</vt:lpstr>
      <vt:lpstr>Austin</vt:lpstr>
      <vt:lpstr>PowerPoint Presentation</vt:lpstr>
      <vt:lpstr>PowerPoint Presentation</vt:lpstr>
      <vt:lpstr>موسسه حقوقی و داوری حامیان عدالت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موسسه حقوقی و داوری حامیان عدالت</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memaran</dc:creator>
  <cp:lastModifiedBy>MHM_V_III_XXIII</cp:lastModifiedBy>
  <cp:revision>36</cp:revision>
  <dcterms:created xsi:type="dcterms:W3CDTF">2016-11-07T06:12:44Z</dcterms:created>
  <dcterms:modified xsi:type="dcterms:W3CDTF">2016-11-08T07:54:54Z</dcterms:modified>
</cp:coreProperties>
</file>